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358" r:id="rId2"/>
    <p:sldId id="269" r:id="rId3"/>
    <p:sldId id="347" r:id="rId4"/>
    <p:sldId id="380" r:id="rId5"/>
    <p:sldId id="381" r:id="rId6"/>
    <p:sldId id="384" r:id="rId7"/>
    <p:sldId id="382" r:id="rId8"/>
    <p:sldId id="387" r:id="rId9"/>
    <p:sldId id="385" r:id="rId10"/>
    <p:sldId id="386" r:id="rId11"/>
    <p:sldId id="262" r:id="rId12"/>
    <p:sldId id="258" r:id="rId13"/>
    <p:sldId id="261" r:id="rId14"/>
    <p:sldId id="383" r:id="rId15"/>
    <p:sldId id="376"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son Hailonga" initials="JH" lastIdx="1" clrIdx="0">
    <p:extLst>
      <p:ext uri="{19B8F6BF-5375-455C-9EA6-DF929625EA0E}">
        <p15:presenceInfo xmlns:p15="http://schemas.microsoft.com/office/powerpoint/2012/main" userId="b7042cc0a4a3a01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91" autoAdjust="0"/>
    <p:restoredTop sz="94830" autoAdjust="0"/>
  </p:normalViewPr>
  <p:slideViewPr>
    <p:cSldViewPr snapToGrid="0">
      <p:cViewPr varScale="1">
        <p:scale>
          <a:sx n="119" d="100"/>
          <a:sy n="119" d="100"/>
        </p:scale>
        <p:origin x="208" y="23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p:scale>
          <a:sx n="90" d="100"/>
          <a:sy n="90" d="100"/>
        </p:scale>
        <p:origin x="2573" y="-7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n5048923\OneDrive%20-%20FRG\Desktop\CEO%20Projects\HOPE\Vaccines%20for%20Hope\Vaccines%20for%20Hope_Payments%20history.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n5048923\OneDrive%20-%20FRG\Desktop\CEO%20Projects\HOPE\Vaccines%20for%20Hope\VFH%20Vaccination%20Stats-FNBUHWDT5H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n5048923\OneDrive%20-%20FRG\Desktop\CEO%20Projects\HOPE\Vaccines%20for%20Hope\VFH%20Vaccination%20Stats-FNBUHWDT5H2.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'Summary of expenses'!$B$2</c:f>
              <c:strCache>
                <c:ptCount val="1"/>
                <c:pt idx="0">
                  <c:v>Allocated</c:v>
                </c:pt>
              </c:strCache>
            </c:strRef>
          </c:tx>
          <c:spPr>
            <a:solidFill>
              <a:schemeClr val="accent1"/>
            </a:solidFill>
            <a:ln>
              <a:noFill/>
            </a:ln>
            <a:effectLst/>
          </c:spPr>
          <c:invertIfNegative val="0"/>
          <c:cat>
            <c:strRef>
              <c:f>'Summary of expenses'!$A$3:$A$8</c:f>
              <c:strCache>
                <c:ptCount val="6"/>
                <c:pt idx="0">
                  <c:v>Vaccination sites</c:v>
                </c:pt>
                <c:pt idx="1">
                  <c:v>MICT Vaccination Campaign</c:v>
                </c:pt>
                <c:pt idx="2">
                  <c:v>MICT Activation Campaign</c:v>
                </c:pt>
                <c:pt idx="3">
                  <c:v>Sinopharm Import July 2021</c:v>
                </c:pt>
                <c:pt idx="4">
                  <c:v>Sinopharm and Syringes Import Sept 2021</c:v>
                </c:pt>
                <c:pt idx="5">
                  <c:v>Other</c:v>
                </c:pt>
              </c:strCache>
            </c:strRef>
          </c:cat>
          <c:val>
            <c:numRef>
              <c:f>'Summary of expenses'!$B$3:$B$8</c:f>
              <c:numCache>
                <c:formatCode>_-* #\ ##0_-;\-* #\ ##0_-;_-* "-"??_-;_-@_-</c:formatCode>
                <c:ptCount val="6"/>
                <c:pt idx="0">
                  <c:v>2315000</c:v>
                </c:pt>
                <c:pt idx="1">
                  <c:v>750000</c:v>
                </c:pt>
                <c:pt idx="2">
                  <c:v>500000</c:v>
                </c:pt>
                <c:pt idx="3">
                  <c:v>1324551.2327999996</c:v>
                </c:pt>
                <c:pt idx="4">
                  <c:v>3880527.6599999997</c:v>
                </c:pt>
                <c:pt idx="5">
                  <c:v>1596.95</c:v>
                </c:pt>
              </c:numCache>
            </c:numRef>
          </c:val>
          <c:extLst>
            <c:ext xmlns:c16="http://schemas.microsoft.com/office/drawing/2014/chart" uri="{C3380CC4-5D6E-409C-BE32-E72D297353CC}">
              <c16:uniqueId val="{00000000-4FFB-4F5E-8088-0EA8453E82F0}"/>
            </c:ext>
          </c:extLst>
        </c:ser>
        <c:ser>
          <c:idx val="1"/>
          <c:order val="1"/>
          <c:tx>
            <c:strRef>
              <c:f>'Summary of expenses'!$C$2</c:f>
              <c:strCache>
                <c:ptCount val="1"/>
                <c:pt idx="0">
                  <c:v>Spent</c:v>
                </c:pt>
              </c:strCache>
            </c:strRef>
          </c:tx>
          <c:spPr>
            <a:solidFill>
              <a:schemeClr val="accent2"/>
            </a:solidFill>
            <a:ln>
              <a:noFill/>
            </a:ln>
            <a:effectLst/>
          </c:spPr>
          <c:invertIfNegative val="0"/>
          <c:cat>
            <c:strRef>
              <c:f>'Summary of expenses'!$A$3:$A$8</c:f>
              <c:strCache>
                <c:ptCount val="6"/>
                <c:pt idx="0">
                  <c:v>Vaccination sites</c:v>
                </c:pt>
                <c:pt idx="1">
                  <c:v>MICT Vaccination Campaign</c:v>
                </c:pt>
                <c:pt idx="2">
                  <c:v>MICT Activation Campaign</c:v>
                </c:pt>
                <c:pt idx="3">
                  <c:v>Sinopharm Import July 2021</c:v>
                </c:pt>
                <c:pt idx="4">
                  <c:v>Sinopharm and Syringes Import Sept 2021</c:v>
                </c:pt>
                <c:pt idx="5">
                  <c:v>Other</c:v>
                </c:pt>
              </c:strCache>
            </c:strRef>
          </c:cat>
          <c:val>
            <c:numRef>
              <c:f>'Summary of expenses'!$C$3:$C$8</c:f>
              <c:numCache>
                <c:formatCode>_-* #\ ##0_-;\-* #\ ##0_-;_-* "-"??_-;_-@_-</c:formatCode>
                <c:ptCount val="6"/>
                <c:pt idx="0">
                  <c:v>2005836.7000000002</c:v>
                </c:pt>
                <c:pt idx="1">
                  <c:v>748658.83000000007</c:v>
                </c:pt>
                <c:pt idx="3">
                  <c:v>1324551.2327999996</c:v>
                </c:pt>
                <c:pt idx="4">
                  <c:v>3880527.6599999997</c:v>
                </c:pt>
                <c:pt idx="5">
                  <c:v>1596.95</c:v>
                </c:pt>
              </c:numCache>
            </c:numRef>
          </c:val>
          <c:extLst>
            <c:ext xmlns:c16="http://schemas.microsoft.com/office/drawing/2014/chart" uri="{C3380CC4-5D6E-409C-BE32-E72D297353CC}">
              <c16:uniqueId val="{00000001-4FFB-4F5E-8088-0EA8453E82F0}"/>
            </c:ext>
          </c:extLst>
        </c:ser>
        <c:dLbls>
          <c:showLegendKey val="0"/>
          <c:showVal val="0"/>
          <c:showCatName val="0"/>
          <c:showSerName val="0"/>
          <c:showPercent val="0"/>
          <c:showBubbleSize val="0"/>
        </c:dLbls>
        <c:gapWidth val="219"/>
        <c:overlap val="-27"/>
        <c:axId val="1901698944"/>
        <c:axId val="1901699360"/>
      </c:barChart>
      <c:catAx>
        <c:axId val="1901698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A"/>
          </a:p>
        </c:txPr>
        <c:crossAx val="1901699360"/>
        <c:crosses val="autoZero"/>
        <c:auto val="1"/>
        <c:lblAlgn val="ctr"/>
        <c:lblOffset val="100"/>
        <c:noMultiLvlLbl val="0"/>
      </c:catAx>
      <c:valAx>
        <c:axId val="1901699360"/>
        <c:scaling>
          <c:orientation val="minMax"/>
        </c:scaling>
        <c:delete val="0"/>
        <c:axPos val="l"/>
        <c:majorGridlines>
          <c:spPr>
            <a:ln w="9525" cap="flat" cmpd="sng" algn="ctr">
              <a:solidFill>
                <a:schemeClr val="tx1">
                  <a:lumMod val="15000"/>
                  <a:lumOff val="85000"/>
                </a:schemeClr>
              </a:solidFill>
              <a:round/>
            </a:ln>
            <a:effectLst/>
          </c:spPr>
        </c:majorGridlines>
        <c:numFmt formatCode="_-* #\ ##0_-;\-* #\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A"/>
          </a:p>
        </c:txPr>
        <c:crossAx val="1901698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75000"/>
        </a:schemeClr>
      </a:solidFill>
    </a:ln>
    <a:effectLst/>
  </c:spPr>
  <c:txPr>
    <a:bodyPr/>
    <a:lstStyle/>
    <a:p>
      <a:pPr>
        <a:defRPr/>
      </a:pPr>
      <a:endParaRPr lang="en-NA"/>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A11-48CA-952B-5E18440FD71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A11-48CA-952B-5E18440FD71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A11-48CA-952B-5E18440FD71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NA"/>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Totals!$H$3:$J$3</c:f>
              <c:strCache>
                <c:ptCount val="3"/>
                <c:pt idx="0">
                  <c:v>AstraZeneca</c:v>
                </c:pt>
                <c:pt idx="1">
                  <c:v>Sinopharm</c:v>
                </c:pt>
                <c:pt idx="2">
                  <c:v>J&amp;J</c:v>
                </c:pt>
              </c:strCache>
            </c:strRef>
          </c:cat>
          <c:val>
            <c:numRef>
              <c:f>Totals!$H$8:$J$8</c:f>
              <c:numCache>
                <c:formatCode>_-* #\ ##0_-;\-* #\ ##0_-;_-* "-"??_-;_-@_-</c:formatCode>
                <c:ptCount val="3"/>
                <c:pt idx="0">
                  <c:v>1236</c:v>
                </c:pt>
                <c:pt idx="1">
                  <c:v>2948</c:v>
                </c:pt>
                <c:pt idx="2">
                  <c:v>1611</c:v>
                </c:pt>
              </c:numCache>
            </c:numRef>
          </c:val>
          <c:extLst>
            <c:ext xmlns:c16="http://schemas.microsoft.com/office/drawing/2014/chart" uri="{C3380CC4-5D6E-409C-BE32-E72D297353CC}">
              <c16:uniqueId val="{00000006-0A11-48CA-952B-5E18440FD719}"/>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N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75000"/>
        </a:schemeClr>
      </a:solidFill>
    </a:ln>
    <a:effectLst/>
  </c:spPr>
  <c:txPr>
    <a:bodyPr/>
    <a:lstStyle/>
    <a:p>
      <a:pPr>
        <a:defRPr/>
      </a:pPr>
      <a:endParaRPr lang="en-NA"/>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Totals!$A$11</c:f>
              <c:strCache>
                <c:ptCount val="1"/>
                <c:pt idx="0">
                  <c:v>LPPH</c:v>
                </c:pt>
              </c:strCache>
            </c:strRef>
          </c:tx>
          <c:spPr>
            <a:solidFill>
              <a:schemeClr val="accent1"/>
            </a:solidFill>
            <a:ln>
              <a:noFill/>
            </a:ln>
            <a:effectLst/>
          </c:spPr>
          <c:invertIfNegative val="0"/>
          <c:cat>
            <c:strRef>
              <c:f>Totals!$B$10:$E$10</c:f>
              <c:strCache>
                <c:ptCount val="4"/>
                <c:pt idx="0">
                  <c:v>June</c:v>
                </c:pt>
                <c:pt idx="1">
                  <c:v>July</c:v>
                </c:pt>
                <c:pt idx="2">
                  <c:v>August</c:v>
                </c:pt>
                <c:pt idx="3">
                  <c:v>Sept</c:v>
                </c:pt>
              </c:strCache>
            </c:strRef>
          </c:cat>
          <c:val>
            <c:numRef>
              <c:f>Totals!$B$11:$E$11</c:f>
              <c:numCache>
                <c:formatCode>_-* #\ ##0_-;\-* #\ ##0_-;_-* "-"??_-;_-@_-</c:formatCode>
                <c:ptCount val="4"/>
                <c:pt idx="0">
                  <c:v>12311</c:v>
                </c:pt>
                <c:pt idx="1">
                  <c:v>2942</c:v>
                </c:pt>
                <c:pt idx="2">
                  <c:v>9518</c:v>
                </c:pt>
                <c:pt idx="3" formatCode="General">
                  <c:v>0</c:v>
                </c:pt>
              </c:numCache>
            </c:numRef>
          </c:val>
          <c:extLst>
            <c:ext xmlns:c16="http://schemas.microsoft.com/office/drawing/2014/chart" uri="{C3380CC4-5D6E-409C-BE32-E72D297353CC}">
              <c16:uniqueId val="{00000000-517B-45E5-A46C-EF5CF2854DC5}"/>
            </c:ext>
          </c:extLst>
        </c:ser>
        <c:ser>
          <c:idx val="1"/>
          <c:order val="1"/>
          <c:tx>
            <c:strRef>
              <c:f>Totals!$A$12</c:f>
              <c:strCache>
                <c:ptCount val="1"/>
                <c:pt idx="0">
                  <c:v>Rhino Park</c:v>
                </c:pt>
              </c:strCache>
            </c:strRef>
          </c:tx>
          <c:spPr>
            <a:solidFill>
              <a:schemeClr val="accent2"/>
            </a:solidFill>
            <a:ln>
              <a:noFill/>
            </a:ln>
            <a:effectLst/>
          </c:spPr>
          <c:invertIfNegative val="0"/>
          <c:cat>
            <c:strRef>
              <c:f>Totals!$B$10:$E$10</c:f>
              <c:strCache>
                <c:ptCount val="4"/>
                <c:pt idx="0">
                  <c:v>June</c:v>
                </c:pt>
                <c:pt idx="1">
                  <c:v>July</c:v>
                </c:pt>
                <c:pt idx="2">
                  <c:v>August</c:v>
                </c:pt>
                <c:pt idx="3">
                  <c:v>Sept</c:v>
                </c:pt>
              </c:strCache>
            </c:strRef>
          </c:cat>
          <c:val>
            <c:numRef>
              <c:f>Totals!$B$12:$E$12</c:f>
              <c:numCache>
                <c:formatCode>_-* #\ ##0_-;\-* #\ ##0_-;_-* "-"??_-;_-@_-</c:formatCode>
                <c:ptCount val="4"/>
                <c:pt idx="0">
                  <c:v>886</c:v>
                </c:pt>
                <c:pt idx="1">
                  <c:v>866</c:v>
                </c:pt>
                <c:pt idx="2">
                  <c:v>2142</c:v>
                </c:pt>
                <c:pt idx="3" formatCode="General">
                  <c:v>0</c:v>
                </c:pt>
              </c:numCache>
            </c:numRef>
          </c:val>
          <c:extLst>
            <c:ext xmlns:c16="http://schemas.microsoft.com/office/drawing/2014/chart" uri="{C3380CC4-5D6E-409C-BE32-E72D297353CC}">
              <c16:uniqueId val="{00000001-517B-45E5-A46C-EF5CF2854DC5}"/>
            </c:ext>
          </c:extLst>
        </c:ser>
        <c:ser>
          <c:idx val="2"/>
          <c:order val="2"/>
          <c:tx>
            <c:strRef>
              <c:f>Totals!$A$13</c:f>
              <c:strCache>
                <c:ptCount val="1"/>
                <c:pt idx="0">
                  <c:v>Gondwana Drive Through</c:v>
                </c:pt>
              </c:strCache>
            </c:strRef>
          </c:tx>
          <c:spPr>
            <a:solidFill>
              <a:schemeClr val="accent3"/>
            </a:solidFill>
            <a:ln>
              <a:noFill/>
            </a:ln>
            <a:effectLst/>
          </c:spPr>
          <c:invertIfNegative val="0"/>
          <c:cat>
            <c:strRef>
              <c:f>Totals!$B$10:$E$10</c:f>
              <c:strCache>
                <c:ptCount val="4"/>
                <c:pt idx="0">
                  <c:v>June</c:v>
                </c:pt>
                <c:pt idx="1">
                  <c:v>July</c:v>
                </c:pt>
                <c:pt idx="2">
                  <c:v>August</c:v>
                </c:pt>
                <c:pt idx="3">
                  <c:v>Sept</c:v>
                </c:pt>
              </c:strCache>
            </c:strRef>
          </c:cat>
          <c:val>
            <c:numRef>
              <c:f>Totals!$B$13:$E$13</c:f>
              <c:numCache>
                <c:formatCode>_-* #\ ##0_-;\-* #\ ##0_-;_-* "-"??_-;_-@_-</c:formatCode>
                <c:ptCount val="4"/>
                <c:pt idx="0">
                  <c:v>0</c:v>
                </c:pt>
                <c:pt idx="1">
                  <c:v>2667</c:v>
                </c:pt>
                <c:pt idx="2">
                  <c:v>5350</c:v>
                </c:pt>
                <c:pt idx="3">
                  <c:v>2735</c:v>
                </c:pt>
              </c:numCache>
            </c:numRef>
          </c:val>
          <c:extLst>
            <c:ext xmlns:c16="http://schemas.microsoft.com/office/drawing/2014/chart" uri="{C3380CC4-5D6E-409C-BE32-E72D297353CC}">
              <c16:uniqueId val="{00000002-517B-45E5-A46C-EF5CF2854DC5}"/>
            </c:ext>
          </c:extLst>
        </c:ser>
        <c:ser>
          <c:idx val="3"/>
          <c:order val="3"/>
          <c:tx>
            <c:strRef>
              <c:f>Totals!$A$14</c:f>
              <c:strCache>
                <c:ptCount val="1"/>
                <c:pt idx="0">
                  <c:v>OmniCare Trust</c:v>
                </c:pt>
              </c:strCache>
            </c:strRef>
          </c:tx>
          <c:spPr>
            <a:solidFill>
              <a:schemeClr val="accent4"/>
            </a:solidFill>
            <a:ln>
              <a:noFill/>
            </a:ln>
            <a:effectLst/>
          </c:spPr>
          <c:invertIfNegative val="0"/>
          <c:cat>
            <c:strRef>
              <c:f>Totals!$B$10:$E$10</c:f>
              <c:strCache>
                <c:ptCount val="4"/>
                <c:pt idx="0">
                  <c:v>June</c:v>
                </c:pt>
                <c:pt idx="1">
                  <c:v>July</c:v>
                </c:pt>
                <c:pt idx="2">
                  <c:v>August</c:v>
                </c:pt>
                <c:pt idx="3">
                  <c:v>Sept</c:v>
                </c:pt>
              </c:strCache>
            </c:strRef>
          </c:cat>
          <c:val>
            <c:numRef>
              <c:f>Totals!$B$14:$E$14</c:f>
              <c:numCache>
                <c:formatCode>_-* #\ ##0_-;\-* #\ ##0_-;_-* "-"??_-;_-@_-</c:formatCode>
                <c:ptCount val="4"/>
                <c:pt idx="0">
                  <c:v>0</c:v>
                </c:pt>
                <c:pt idx="1">
                  <c:v>0</c:v>
                </c:pt>
                <c:pt idx="2">
                  <c:v>1076</c:v>
                </c:pt>
                <c:pt idx="3">
                  <c:v>3060</c:v>
                </c:pt>
              </c:numCache>
            </c:numRef>
          </c:val>
          <c:extLst>
            <c:ext xmlns:c16="http://schemas.microsoft.com/office/drawing/2014/chart" uri="{C3380CC4-5D6E-409C-BE32-E72D297353CC}">
              <c16:uniqueId val="{00000003-517B-45E5-A46C-EF5CF2854DC5}"/>
            </c:ext>
          </c:extLst>
        </c:ser>
        <c:ser>
          <c:idx val="4"/>
          <c:order val="4"/>
          <c:tx>
            <c:strRef>
              <c:f>Totals!$A$15</c:f>
              <c:strCache>
                <c:ptCount val="1"/>
                <c:pt idx="0">
                  <c:v>UNAM</c:v>
                </c:pt>
              </c:strCache>
            </c:strRef>
          </c:tx>
          <c:spPr>
            <a:solidFill>
              <a:schemeClr val="accent5"/>
            </a:solidFill>
            <a:ln>
              <a:noFill/>
            </a:ln>
            <a:effectLst/>
          </c:spPr>
          <c:invertIfNegative val="0"/>
          <c:cat>
            <c:strRef>
              <c:f>Totals!$B$10:$E$10</c:f>
              <c:strCache>
                <c:ptCount val="4"/>
                <c:pt idx="0">
                  <c:v>June</c:v>
                </c:pt>
                <c:pt idx="1">
                  <c:v>July</c:v>
                </c:pt>
                <c:pt idx="2">
                  <c:v>August</c:v>
                </c:pt>
                <c:pt idx="3">
                  <c:v>Sept</c:v>
                </c:pt>
              </c:strCache>
            </c:strRef>
          </c:cat>
          <c:val>
            <c:numRef>
              <c:f>Totals!$B$15:$E$15</c:f>
              <c:numCache>
                <c:formatCode>General</c:formatCode>
                <c:ptCount val="4"/>
                <c:pt idx="2" formatCode="_-* #\ ##0_-;\-* #\ ##0_-;_-* &quot;-&quot;??_-;_-@_-">
                  <c:v>882</c:v>
                </c:pt>
              </c:numCache>
            </c:numRef>
          </c:val>
          <c:extLst>
            <c:ext xmlns:c16="http://schemas.microsoft.com/office/drawing/2014/chart" uri="{C3380CC4-5D6E-409C-BE32-E72D297353CC}">
              <c16:uniqueId val="{00000004-517B-45E5-A46C-EF5CF2854DC5}"/>
            </c:ext>
          </c:extLst>
        </c:ser>
        <c:dLbls>
          <c:showLegendKey val="0"/>
          <c:showVal val="0"/>
          <c:showCatName val="0"/>
          <c:showSerName val="0"/>
          <c:showPercent val="0"/>
          <c:showBubbleSize val="0"/>
        </c:dLbls>
        <c:gapWidth val="150"/>
        <c:overlap val="100"/>
        <c:axId val="764174095"/>
        <c:axId val="764189487"/>
      </c:barChart>
      <c:catAx>
        <c:axId val="7641740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A"/>
          </a:p>
        </c:txPr>
        <c:crossAx val="764189487"/>
        <c:crosses val="autoZero"/>
        <c:auto val="1"/>
        <c:lblAlgn val="ctr"/>
        <c:lblOffset val="100"/>
        <c:noMultiLvlLbl val="0"/>
      </c:catAx>
      <c:valAx>
        <c:axId val="764189487"/>
        <c:scaling>
          <c:orientation val="minMax"/>
        </c:scaling>
        <c:delete val="0"/>
        <c:axPos val="l"/>
        <c:majorGridlines>
          <c:spPr>
            <a:ln w="9525" cap="flat" cmpd="sng" algn="ctr">
              <a:solidFill>
                <a:schemeClr val="tx1">
                  <a:lumMod val="15000"/>
                  <a:lumOff val="85000"/>
                </a:schemeClr>
              </a:solidFill>
              <a:round/>
            </a:ln>
            <a:effectLst/>
          </c:spPr>
        </c:majorGridlines>
        <c:numFmt formatCode="_-* #\ ##0_-;\-* #\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A"/>
          </a:p>
        </c:txPr>
        <c:crossAx val="7641740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75000"/>
        </a:schemeClr>
      </a:solidFill>
    </a:ln>
    <a:effectLst/>
  </c:spPr>
  <c:txPr>
    <a:bodyPr/>
    <a:lstStyle/>
    <a:p>
      <a:pPr>
        <a:defRPr/>
      </a:pPr>
      <a:endParaRPr lang="en-NA"/>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2DC735E-FF49-499F-A6BC-ACF530413E2C}"/>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NA"/>
          </a:p>
        </p:txBody>
      </p:sp>
      <p:sp>
        <p:nvSpPr>
          <p:cNvPr id="3" name="Date Placeholder 2">
            <a:extLst>
              <a:ext uri="{FF2B5EF4-FFF2-40B4-BE49-F238E27FC236}">
                <a16:creationId xmlns:a16="http://schemas.microsoft.com/office/drawing/2014/main" id="{51C33EAB-C04E-4F22-97C8-504AC2295896}"/>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A86AF96-B716-407A-A2E0-BCFDB78548A4}" type="datetimeFigureOut">
              <a:rPr lang="en-NA" smtClean="0"/>
              <a:t>27/10/2021</a:t>
            </a:fld>
            <a:endParaRPr lang="en-NA"/>
          </a:p>
        </p:txBody>
      </p:sp>
      <p:sp>
        <p:nvSpPr>
          <p:cNvPr id="4" name="Footer Placeholder 3">
            <a:extLst>
              <a:ext uri="{FF2B5EF4-FFF2-40B4-BE49-F238E27FC236}">
                <a16:creationId xmlns:a16="http://schemas.microsoft.com/office/drawing/2014/main" id="{6C79477D-A117-488D-8326-A4ED0BE21304}"/>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NA"/>
          </a:p>
        </p:txBody>
      </p:sp>
      <p:sp>
        <p:nvSpPr>
          <p:cNvPr id="5" name="Slide Number Placeholder 4">
            <a:extLst>
              <a:ext uri="{FF2B5EF4-FFF2-40B4-BE49-F238E27FC236}">
                <a16:creationId xmlns:a16="http://schemas.microsoft.com/office/drawing/2014/main" id="{3AA8C1C7-B488-4D7A-A1C4-7A7D35229CF4}"/>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9186512-D209-403D-B089-D6EFE52BE407}" type="slidenum">
              <a:rPr lang="en-NA" smtClean="0"/>
              <a:t>‹#›</a:t>
            </a:fld>
            <a:endParaRPr lang="en-NA"/>
          </a:p>
        </p:txBody>
      </p:sp>
    </p:spTree>
    <p:extLst>
      <p:ext uri="{BB962C8B-B14F-4D97-AF65-F5344CB8AC3E}">
        <p14:creationId xmlns:p14="http://schemas.microsoft.com/office/powerpoint/2010/main" val="11305139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N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EF43970-DE32-480C-9B34-6E460A14F261}" type="datetimeFigureOut">
              <a:rPr lang="en-NA" smtClean="0"/>
              <a:t>27/10/2021</a:t>
            </a:fld>
            <a:endParaRPr lang="en-N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N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N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50C6BD0-3DF8-45DE-B696-C880034806C3}" type="slidenum">
              <a:rPr lang="en-NA" smtClean="0"/>
              <a:t>‹#›</a:t>
            </a:fld>
            <a:endParaRPr lang="en-NA"/>
          </a:p>
        </p:txBody>
      </p:sp>
    </p:spTree>
    <p:extLst>
      <p:ext uri="{BB962C8B-B14F-4D97-AF65-F5344CB8AC3E}">
        <p14:creationId xmlns:p14="http://schemas.microsoft.com/office/powerpoint/2010/main" val="37072990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577186"/>
            <a:ext cx="5738142" cy="2604664"/>
          </a:xfrm>
        </p:spPr>
        <p:txBody>
          <a:bodyPr/>
          <a:lstStyle/>
          <a:p>
            <a:r>
              <a:rPr lang="en-ZA" sz="800" b="1" dirty="0"/>
              <a:t>Observe protocol</a:t>
            </a:r>
            <a:endParaRPr lang="en-US" sz="800" dirty="0"/>
          </a:p>
          <a:p>
            <a:endParaRPr lang="en-US" sz="800" dirty="0"/>
          </a:p>
          <a:p>
            <a:endParaRPr lang="en-N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C6BD0-3DF8-45DE-B696-C880034806C3}" type="slidenum">
              <a:rPr kumimoji="0" lang="en-N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N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1082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985510" cy="1740641"/>
          </a:xfrm>
        </p:spPr>
        <p:txBody>
          <a:bodyPr/>
          <a:lstStyle/>
          <a:p>
            <a:endParaRPr lang="en-NA" dirty="0"/>
          </a:p>
        </p:txBody>
      </p:sp>
      <p:sp>
        <p:nvSpPr>
          <p:cNvPr id="4" name="Slide Number Placeholder 3"/>
          <p:cNvSpPr>
            <a:spLocks noGrp="1"/>
          </p:cNvSpPr>
          <p:nvPr>
            <p:ph type="sldNum" sz="quarter" idx="5"/>
          </p:nvPr>
        </p:nvSpPr>
        <p:spPr/>
        <p:txBody>
          <a:bodyPr/>
          <a:lstStyle/>
          <a:p>
            <a:fld id="{250C6BD0-3DF8-45DE-B696-C880034806C3}" type="slidenum">
              <a:rPr lang="en-NA" smtClean="0"/>
              <a:t>10</a:t>
            </a:fld>
            <a:endParaRPr lang="en-NA"/>
          </a:p>
        </p:txBody>
      </p:sp>
    </p:spTree>
    <p:extLst>
      <p:ext uri="{BB962C8B-B14F-4D97-AF65-F5344CB8AC3E}">
        <p14:creationId xmlns:p14="http://schemas.microsoft.com/office/powerpoint/2010/main" val="3485874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985510" cy="1740641"/>
          </a:xfrm>
        </p:spPr>
        <p:txBody>
          <a:bodyPr/>
          <a:lstStyle/>
          <a:p>
            <a:endParaRPr lang="en-NA" dirty="0"/>
          </a:p>
        </p:txBody>
      </p:sp>
      <p:sp>
        <p:nvSpPr>
          <p:cNvPr id="4" name="Slide Number Placeholder 3"/>
          <p:cNvSpPr>
            <a:spLocks noGrp="1"/>
          </p:cNvSpPr>
          <p:nvPr>
            <p:ph type="sldNum" sz="quarter" idx="5"/>
          </p:nvPr>
        </p:nvSpPr>
        <p:spPr/>
        <p:txBody>
          <a:bodyPr/>
          <a:lstStyle/>
          <a:p>
            <a:fld id="{250C6BD0-3DF8-45DE-B696-C880034806C3}" type="slidenum">
              <a:rPr lang="en-NA" smtClean="0"/>
              <a:t>14</a:t>
            </a:fld>
            <a:endParaRPr lang="en-NA"/>
          </a:p>
        </p:txBody>
      </p:sp>
    </p:spTree>
    <p:extLst>
      <p:ext uri="{BB962C8B-B14F-4D97-AF65-F5344CB8AC3E}">
        <p14:creationId xmlns:p14="http://schemas.microsoft.com/office/powerpoint/2010/main" val="4156672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985510" cy="1740641"/>
          </a:xfrm>
        </p:spPr>
        <p:txBody>
          <a:bodyPr/>
          <a:lstStyle/>
          <a:p>
            <a:endParaRPr lang="en-NA" dirty="0"/>
          </a:p>
        </p:txBody>
      </p:sp>
      <p:sp>
        <p:nvSpPr>
          <p:cNvPr id="4" name="Slide Number Placeholder 3"/>
          <p:cNvSpPr>
            <a:spLocks noGrp="1"/>
          </p:cNvSpPr>
          <p:nvPr>
            <p:ph type="sldNum" sz="quarter" idx="5"/>
          </p:nvPr>
        </p:nvSpPr>
        <p:spPr/>
        <p:txBody>
          <a:bodyPr/>
          <a:lstStyle/>
          <a:p>
            <a:fld id="{250C6BD0-3DF8-45DE-B696-C880034806C3}" type="slidenum">
              <a:rPr lang="en-NA" smtClean="0"/>
              <a:t>15</a:t>
            </a:fld>
            <a:endParaRPr lang="en-NA"/>
          </a:p>
        </p:txBody>
      </p:sp>
    </p:spTree>
    <p:extLst>
      <p:ext uri="{BB962C8B-B14F-4D97-AF65-F5344CB8AC3E}">
        <p14:creationId xmlns:p14="http://schemas.microsoft.com/office/powerpoint/2010/main" val="3524256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90826"/>
            <a:ext cx="5608320" cy="3298508"/>
          </a:xfrm>
        </p:spPr>
        <p:txBody>
          <a:bodyPr/>
          <a:lstStyle/>
          <a:p>
            <a:endParaRPr lang="en-US" sz="1000" dirty="0"/>
          </a:p>
          <a:p>
            <a:pPr marL="0" indent="0">
              <a:buFont typeface="Arial" panose="020B0604020202020204" pitchFamily="34" charset="0"/>
              <a:buNone/>
            </a:pPr>
            <a:r>
              <a:rPr lang="en-US" sz="1000" dirty="0"/>
              <a:t>Public policy advocacy-</a:t>
            </a:r>
          </a:p>
          <a:p>
            <a:pPr marL="0" indent="0">
              <a:buFont typeface="Arial" panose="020B0604020202020204" pitchFamily="34" charset="0"/>
              <a:buNone/>
            </a:pPr>
            <a:r>
              <a:rPr lang="en-US" sz="1000" dirty="0"/>
              <a:t>Financial Sector Development-</a:t>
            </a:r>
          </a:p>
          <a:p>
            <a:pPr marL="0" indent="0">
              <a:buFont typeface="Arial" panose="020B0604020202020204" pitchFamily="34" charset="0"/>
              <a:buNone/>
            </a:pPr>
            <a:r>
              <a:rPr lang="en-US" sz="1000" dirty="0"/>
              <a:t>Social and Skills development-</a:t>
            </a:r>
          </a:p>
          <a:p>
            <a:pPr marL="0" indent="0">
              <a:buFont typeface="Arial" panose="020B0604020202020204" pitchFamily="34" charset="0"/>
              <a:buNone/>
            </a:pPr>
            <a:endParaRPr lang="en-US" sz="1000" dirty="0"/>
          </a:p>
          <a:p>
            <a:pPr marL="0" indent="0">
              <a:buFont typeface="Arial" panose="020B0604020202020204" pitchFamily="34" charset="0"/>
              <a:buNone/>
            </a:pPr>
            <a:r>
              <a:rPr lang="en-US" sz="1000" dirty="0"/>
              <a:t>Introduce Malcolm</a:t>
            </a:r>
          </a:p>
          <a:p>
            <a:pPr marL="0" indent="0">
              <a:buFont typeface="Arial" panose="020B0604020202020204" pitchFamily="34" charset="0"/>
              <a:buNone/>
            </a:pPr>
            <a:r>
              <a:rPr lang="en-US" sz="1000" dirty="0" err="1"/>
              <a:t>NaSIA</a:t>
            </a:r>
            <a:r>
              <a:rPr lang="en-US" sz="1000" dirty="0"/>
              <a:t> is privileged to have access to the best technical experts in our industry. At this juncture I’d like to introduce Malcolm Husselmann. </a:t>
            </a:r>
          </a:p>
          <a:p>
            <a:endParaRPr lang="en-US" sz="1000" dirty="0"/>
          </a:p>
          <a:p>
            <a:endParaRPr lang="en-US" sz="1000" dirty="0"/>
          </a:p>
          <a:p>
            <a:r>
              <a:rPr lang="en-US" sz="1000" dirty="0"/>
              <a:t>Financial sector development pillar</a:t>
            </a:r>
          </a:p>
          <a:p>
            <a:pPr marL="171450" indent="-171450">
              <a:buFont typeface="Arial" panose="020B0604020202020204" pitchFamily="34" charset="0"/>
              <a:buChar char="•"/>
            </a:pPr>
            <a:r>
              <a:rPr lang="en-US" sz="1000" dirty="0"/>
              <a:t>Ensure enabling framework, markets and instruments</a:t>
            </a:r>
          </a:p>
          <a:p>
            <a:endParaRPr lang="en-US" sz="1000" dirty="0"/>
          </a:p>
          <a:p>
            <a:r>
              <a:rPr lang="en-US" sz="1000" dirty="0"/>
              <a:t>Social  and skills development</a:t>
            </a:r>
          </a:p>
          <a:p>
            <a:pPr marL="171450" indent="-171450">
              <a:buFont typeface="Arial" panose="020B0604020202020204" pitchFamily="34" charset="0"/>
              <a:buChar char="•"/>
            </a:pPr>
            <a:r>
              <a:rPr lang="en-US" sz="1000" dirty="0"/>
              <a:t>Ensure skills development to staff of members</a:t>
            </a:r>
          </a:p>
          <a:p>
            <a:pPr marL="171450" indent="-171450">
              <a:buFont typeface="Arial" panose="020B0604020202020204" pitchFamily="34" charset="0"/>
              <a:buChar char="•"/>
            </a:pPr>
            <a:r>
              <a:rPr lang="en-US" sz="1000" dirty="0"/>
              <a:t>Foster knowledge and competence for the industry</a:t>
            </a:r>
          </a:p>
          <a:p>
            <a:pPr marL="171450" indent="-171450">
              <a:buFont typeface="Arial" panose="020B0604020202020204" pitchFamily="34" charset="0"/>
              <a:buChar char="•"/>
            </a:pPr>
            <a:r>
              <a:rPr lang="en-US" sz="1000" dirty="0"/>
              <a:t>Facilitate transformation</a:t>
            </a:r>
          </a:p>
          <a:p>
            <a:endParaRPr lang="en-US" sz="1000" dirty="0"/>
          </a:p>
          <a:p>
            <a:endParaRPr lang="en-US" sz="1000" dirty="0"/>
          </a:p>
          <a:p>
            <a:endParaRPr lang="en-ZA" sz="1000" dirty="0"/>
          </a:p>
          <a:p>
            <a:endParaRPr lang="en-N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C6BD0-3DF8-45DE-B696-C880034806C3}" type="slidenum">
              <a:rPr kumimoji="0" lang="en-N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N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3402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985510" cy="1740641"/>
          </a:xfrm>
        </p:spPr>
        <p:txBody>
          <a:bodyPr/>
          <a:lstStyle/>
          <a:p>
            <a:endParaRPr lang="en-NA" dirty="0"/>
          </a:p>
        </p:txBody>
      </p:sp>
      <p:sp>
        <p:nvSpPr>
          <p:cNvPr id="4" name="Slide Number Placeholder 3"/>
          <p:cNvSpPr>
            <a:spLocks noGrp="1"/>
          </p:cNvSpPr>
          <p:nvPr>
            <p:ph type="sldNum" sz="quarter" idx="5"/>
          </p:nvPr>
        </p:nvSpPr>
        <p:spPr/>
        <p:txBody>
          <a:bodyPr/>
          <a:lstStyle/>
          <a:p>
            <a:fld id="{250C6BD0-3DF8-45DE-B696-C880034806C3}" type="slidenum">
              <a:rPr lang="en-NA" smtClean="0"/>
              <a:t>3</a:t>
            </a:fld>
            <a:endParaRPr lang="en-NA"/>
          </a:p>
        </p:txBody>
      </p:sp>
    </p:spTree>
    <p:extLst>
      <p:ext uri="{BB962C8B-B14F-4D97-AF65-F5344CB8AC3E}">
        <p14:creationId xmlns:p14="http://schemas.microsoft.com/office/powerpoint/2010/main" val="793815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985510" cy="1740641"/>
          </a:xfrm>
        </p:spPr>
        <p:txBody>
          <a:bodyPr/>
          <a:lstStyle/>
          <a:p>
            <a:endParaRPr lang="en-NA" dirty="0"/>
          </a:p>
        </p:txBody>
      </p:sp>
      <p:sp>
        <p:nvSpPr>
          <p:cNvPr id="4" name="Slide Number Placeholder 3"/>
          <p:cNvSpPr>
            <a:spLocks noGrp="1"/>
          </p:cNvSpPr>
          <p:nvPr>
            <p:ph type="sldNum" sz="quarter" idx="5"/>
          </p:nvPr>
        </p:nvSpPr>
        <p:spPr/>
        <p:txBody>
          <a:bodyPr/>
          <a:lstStyle/>
          <a:p>
            <a:fld id="{250C6BD0-3DF8-45DE-B696-C880034806C3}" type="slidenum">
              <a:rPr lang="en-NA" smtClean="0"/>
              <a:t>4</a:t>
            </a:fld>
            <a:endParaRPr lang="en-NA"/>
          </a:p>
        </p:txBody>
      </p:sp>
    </p:spTree>
    <p:extLst>
      <p:ext uri="{BB962C8B-B14F-4D97-AF65-F5344CB8AC3E}">
        <p14:creationId xmlns:p14="http://schemas.microsoft.com/office/powerpoint/2010/main" val="2072338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985510" cy="1740641"/>
          </a:xfrm>
        </p:spPr>
        <p:txBody>
          <a:bodyPr/>
          <a:lstStyle/>
          <a:p>
            <a:endParaRPr lang="en-NA" dirty="0"/>
          </a:p>
        </p:txBody>
      </p:sp>
      <p:sp>
        <p:nvSpPr>
          <p:cNvPr id="4" name="Slide Number Placeholder 3"/>
          <p:cNvSpPr>
            <a:spLocks noGrp="1"/>
          </p:cNvSpPr>
          <p:nvPr>
            <p:ph type="sldNum" sz="quarter" idx="5"/>
          </p:nvPr>
        </p:nvSpPr>
        <p:spPr/>
        <p:txBody>
          <a:bodyPr/>
          <a:lstStyle/>
          <a:p>
            <a:fld id="{250C6BD0-3DF8-45DE-B696-C880034806C3}" type="slidenum">
              <a:rPr lang="en-NA" smtClean="0"/>
              <a:t>5</a:t>
            </a:fld>
            <a:endParaRPr lang="en-NA"/>
          </a:p>
        </p:txBody>
      </p:sp>
    </p:spTree>
    <p:extLst>
      <p:ext uri="{BB962C8B-B14F-4D97-AF65-F5344CB8AC3E}">
        <p14:creationId xmlns:p14="http://schemas.microsoft.com/office/powerpoint/2010/main" val="4227052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985510" cy="1740641"/>
          </a:xfrm>
        </p:spPr>
        <p:txBody>
          <a:bodyPr/>
          <a:lstStyle/>
          <a:p>
            <a:endParaRPr lang="en-NA" dirty="0"/>
          </a:p>
        </p:txBody>
      </p:sp>
      <p:sp>
        <p:nvSpPr>
          <p:cNvPr id="4" name="Slide Number Placeholder 3"/>
          <p:cNvSpPr>
            <a:spLocks noGrp="1"/>
          </p:cNvSpPr>
          <p:nvPr>
            <p:ph type="sldNum" sz="quarter" idx="5"/>
          </p:nvPr>
        </p:nvSpPr>
        <p:spPr/>
        <p:txBody>
          <a:bodyPr/>
          <a:lstStyle/>
          <a:p>
            <a:fld id="{250C6BD0-3DF8-45DE-B696-C880034806C3}" type="slidenum">
              <a:rPr lang="en-NA" smtClean="0"/>
              <a:t>6</a:t>
            </a:fld>
            <a:endParaRPr lang="en-NA"/>
          </a:p>
        </p:txBody>
      </p:sp>
    </p:spTree>
    <p:extLst>
      <p:ext uri="{BB962C8B-B14F-4D97-AF65-F5344CB8AC3E}">
        <p14:creationId xmlns:p14="http://schemas.microsoft.com/office/powerpoint/2010/main" val="44625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985510" cy="1740641"/>
          </a:xfrm>
        </p:spPr>
        <p:txBody>
          <a:bodyPr/>
          <a:lstStyle/>
          <a:p>
            <a:endParaRPr lang="en-NA" dirty="0"/>
          </a:p>
        </p:txBody>
      </p:sp>
      <p:sp>
        <p:nvSpPr>
          <p:cNvPr id="4" name="Slide Number Placeholder 3"/>
          <p:cNvSpPr>
            <a:spLocks noGrp="1"/>
          </p:cNvSpPr>
          <p:nvPr>
            <p:ph type="sldNum" sz="quarter" idx="5"/>
          </p:nvPr>
        </p:nvSpPr>
        <p:spPr/>
        <p:txBody>
          <a:bodyPr/>
          <a:lstStyle/>
          <a:p>
            <a:fld id="{250C6BD0-3DF8-45DE-B696-C880034806C3}" type="slidenum">
              <a:rPr lang="en-NA" smtClean="0"/>
              <a:t>7</a:t>
            </a:fld>
            <a:endParaRPr lang="en-NA"/>
          </a:p>
        </p:txBody>
      </p:sp>
    </p:spTree>
    <p:extLst>
      <p:ext uri="{BB962C8B-B14F-4D97-AF65-F5344CB8AC3E}">
        <p14:creationId xmlns:p14="http://schemas.microsoft.com/office/powerpoint/2010/main" val="1766214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985510" cy="1740641"/>
          </a:xfrm>
        </p:spPr>
        <p:txBody>
          <a:bodyPr/>
          <a:lstStyle/>
          <a:p>
            <a:endParaRPr lang="en-NA" dirty="0"/>
          </a:p>
        </p:txBody>
      </p:sp>
      <p:sp>
        <p:nvSpPr>
          <p:cNvPr id="4" name="Slide Number Placeholder 3"/>
          <p:cNvSpPr>
            <a:spLocks noGrp="1"/>
          </p:cNvSpPr>
          <p:nvPr>
            <p:ph type="sldNum" sz="quarter" idx="5"/>
          </p:nvPr>
        </p:nvSpPr>
        <p:spPr/>
        <p:txBody>
          <a:bodyPr/>
          <a:lstStyle/>
          <a:p>
            <a:fld id="{250C6BD0-3DF8-45DE-B696-C880034806C3}" type="slidenum">
              <a:rPr lang="en-NA" smtClean="0"/>
              <a:t>8</a:t>
            </a:fld>
            <a:endParaRPr lang="en-NA"/>
          </a:p>
        </p:txBody>
      </p:sp>
    </p:spTree>
    <p:extLst>
      <p:ext uri="{BB962C8B-B14F-4D97-AF65-F5344CB8AC3E}">
        <p14:creationId xmlns:p14="http://schemas.microsoft.com/office/powerpoint/2010/main" val="3969434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985510" cy="1740641"/>
          </a:xfrm>
        </p:spPr>
        <p:txBody>
          <a:bodyPr/>
          <a:lstStyle/>
          <a:p>
            <a:endParaRPr lang="en-NA" dirty="0"/>
          </a:p>
        </p:txBody>
      </p:sp>
      <p:sp>
        <p:nvSpPr>
          <p:cNvPr id="4" name="Slide Number Placeholder 3"/>
          <p:cNvSpPr>
            <a:spLocks noGrp="1"/>
          </p:cNvSpPr>
          <p:nvPr>
            <p:ph type="sldNum" sz="quarter" idx="5"/>
          </p:nvPr>
        </p:nvSpPr>
        <p:spPr/>
        <p:txBody>
          <a:bodyPr/>
          <a:lstStyle/>
          <a:p>
            <a:fld id="{250C6BD0-3DF8-45DE-B696-C880034806C3}" type="slidenum">
              <a:rPr lang="en-NA" smtClean="0"/>
              <a:t>9</a:t>
            </a:fld>
            <a:endParaRPr lang="en-NA"/>
          </a:p>
        </p:txBody>
      </p:sp>
    </p:spTree>
    <p:extLst>
      <p:ext uri="{BB962C8B-B14F-4D97-AF65-F5344CB8AC3E}">
        <p14:creationId xmlns:p14="http://schemas.microsoft.com/office/powerpoint/2010/main" val="4220409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F2BBF94-4389-7A47-90D1-464102580D32}" type="datetime1">
              <a:rPr lang="en-US" smtClean="0"/>
              <a:t>10/27/21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DF2EC9-7D9A-D640-978C-C7B7AC5A5790}" type="datetime1">
              <a:rPr lang="en-US" smtClean="0"/>
              <a:t>10/27/21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8BBDBA-3D2D-2C42-BA04-151379830608}" type="datetime1">
              <a:rPr lang="en-US" smtClean="0"/>
              <a:t>10/27/21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38200" y="192087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C16CB0-DAA3-C643-BC2A-87E944555E9E}" type="datetime1">
              <a:rPr lang="en-US" smtClean="0"/>
              <a:t>10/27/21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pic>
        <p:nvPicPr>
          <p:cNvPr id="8" name="Picture 3" descr="A close up of a logo&#10;&#10;Description generated with very high confidence">
            <a:extLst>
              <a:ext uri="{FF2B5EF4-FFF2-40B4-BE49-F238E27FC236}">
                <a16:creationId xmlns:a16="http://schemas.microsoft.com/office/drawing/2014/main" id="{938757C1-069B-4C0D-9DE1-8442970BD469}"/>
              </a:ext>
            </a:extLst>
          </p:cNvPr>
          <p:cNvPicPr>
            <a:picLocks noChangeAspect="1"/>
          </p:cNvPicPr>
          <p:nvPr userDrawn="1"/>
        </p:nvPicPr>
        <p:blipFill>
          <a:blip r:embed="rId2"/>
          <a:stretch>
            <a:fillRect/>
          </a:stretch>
        </p:blipFill>
        <p:spPr>
          <a:xfrm>
            <a:off x="10036568" y="6023244"/>
            <a:ext cx="1317232" cy="698231"/>
          </a:xfrm>
          <a:prstGeom prst="rect">
            <a:avLst/>
          </a:prstGeom>
        </p:spPr>
      </p:pic>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A89383-64C1-AB48-AF80-3AD8682359D6}" type="datetime1">
              <a:rPr lang="en-US" smtClean="0"/>
              <a:t>10/27/21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675518-0AB3-6749-8682-8B3938DAE2AF}" type="datetime1">
              <a:rPr lang="en-US" smtClean="0"/>
              <a:t>10/27/21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D1D95D3-45DA-BC43-830E-31A7E378E435}" type="datetime1">
              <a:rPr lang="en-US" smtClean="0"/>
              <a:t>10/27/21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69464C0-BE6E-3B40-83DB-70C04C7ABB0C}" type="datetime1">
              <a:rPr lang="en-US" smtClean="0"/>
              <a:t>10/27/21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7D4AF3-8B55-3E4F-90A4-A1D4C866986E}" type="datetime1">
              <a:rPr lang="en-US" smtClean="0"/>
              <a:t>10/27/21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132E82-C101-0D43-9AB5-2405F6F98F64}" type="datetime1">
              <a:rPr lang="en-US" smtClean="0"/>
              <a:t>10/27/21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4D4EAA-5D7E-FA47-8EC6-17493E6BD04F}" type="datetime1">
              <a:rPr lang="en-US" smtClean="0"/>
              <a:t>10/27/21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64FC0E-6559-2148-93DD-2D9466694283}" type="datetime1">
              <a:rPr lang="en-US" smtClean="0"/>
              <a:t>10/27/21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0" name="Rectangle 7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btitle 5">
            <a:extLst>
              <a:ext uri="{FF2B5EF4-FFF2-40B4-BE49-F238E27FC236}">
                <a16:creationId xmlns:a16="http://schemas.microsoft.com/office/drawing/2014/main" id="{47B5DDDC-6846-5045-BF0B-EFCC40EF173C}"/>
              </a:ext>
            </a:extLst>
          </p:cNvPr>
          <p:cNvSpPr>
            <a:spLocks noGrp="1"/>
          </p:cNvSpPr>
          <p:nvPr>
            <p:ph type="subTitle" idx="1"/>
          </p:nvPr>
        </p:nvSpPr>
        <p:spPr>
          <a:xfrm>
            <a:off x="139849" y="390832"/>
            <a:ext cx="11666235" cy="1183478"/>
          </a:xfrm>
        </p:spPr>
        <p:txBody>
          <a:bodyPr anchor="ctr">
            <a:noAutofit/>
          </a:bodyPr>
          <a:lstStyle/>
          <a:p>
            <a:pPr algn="l"/>
            <a:r>
              <a:rPr lang="en-US" sz="2000" b="1" dirty="0">
                <a:solidFill>
                  <a:srgbClr val="FFFFFF"/>
                </a:solidFill>
                <a:latin typeface="Arial"/>
                <a:ea typeface="Verdana"/>
                <a:cs typeface="Calibri Light"/>
              </a:rPr>
              <a:t>Ensuring the sustainability of the Savings and Investment Industry for growth </a:t>
            </a:r>
          </a:p>
          <a:p>
            <a:pPr algn="l"/>
            <a:br>
              <a:rPr lang="en-US" sz="2000" b="1" dirty="0">
                <a:solidFill>
                  <a:srgbClr val="FFFFFF"/>
                </a:solidFill>
                <a:latin typeface="Arial"/>
                <a:ea typeface="Verdana"/>
                <a:cs typeface="Calibri Light"/>
              </a:rPr>
            </a:br>
            <a:r>
              <a:rPr lang="en-US" sz="2000" b="1" dirty="0">
                <a:solidFill>
                  <a:srgbClr val="FFFFFF"/>
                </a:solidFill>
                <a:latin typeface="Arial"/>
                <a:ea typeface="Verdana"/>
                <a:cs typeface="Calibri Light"/>
              </a:rPr>
              <a:t>27 October 2021</a:t>
            </a:r>
            <a:endParaRPr lang="en-NA" sz="2000" dirty="0">
              <a:solidFill>
                <a:srgbClr val="FFFFFF"/>
              </a:solidFill>
            </a:endParaRPr>
          </a:p>
        </p:txBody>
      </p:sp>
      <p:pic>
        <p:nvPicPr>
          <p:cNvPr id="8" name="Picture 3" descr="A close up of a logo&#10;&#10;Description generated with very high confidence">
            <a:extLst>
              <a:ext uri="{FF2B5EF4-FFF2-40B4-BE49-F238E27FC236}">
                <a16:creationId xmlns:a16="http://schemas.microsoft.com/office/drawing/2014/main" id="{B22C852B-FCBC-44CA-BBA4-ACC3B546659D}"/>
              </a:ext>
            </a:extLst>
          </p:cNvPr>
          <p:cNvPicPr>
            <a:picLocks noChangeAspect="1"/>
          </p:cNvPicPr>
          <p:nvPr/>
        </p:nvPicPr>
        <p:blipFill rotWithShape="1">
          <a:blip r:embed="rId3"/>
          <a:srcRect t="17082" r="1" b="9601"/>
          <a:stretch/>
        </p:blipFill>
        <p:spPr>
          <a:xfrm>
            <a:off x="432225" y="2003978"/>
            <a:ext cx="11327549" cy="4376790"/>
          </a:xfrm>
          <a:prstGeom prst="rect">
            <a:avLst/>
          </a:prstGeom>
        </p:spPr>
      </p:pic>
      <p:sp>
        <p:nvSpPr>
          <p:cNvPr id="4" name="Slide Number Placeholder 3">
            <a:extLst>
              <a:ext uri="{FF2B5EF4-FFF2-40B4-BE49-F238E27FC236}">
                <a16:creationId xmlns:a16="http://schemas.microsoft.com/office/drawing/2014/main" id="{4EE87195-854D-254B-B4C7-0DA9B25B916A}"/>
              </a:ext>
            </a:extLst>
          </p:cNvPr>
          <p:cNvSpPr>
            <a:spLocks noGrp="1"/>
          </p:cNvSpPr>
          <p:nvPr>
            <p:ph type="sldNum" sz="quarter" idx="12"/>
          </p:nvPr>
        </p:nvSpPr>
        <p:spPr>
          <a:xfrm>
            <a:off x="11704319" y="6455664"/>
            <a:ext cx="448056" cy="365125"/>
          </a:xfrm>
        </p:spPr>
        <p:txBody>
          <a:bodyPr>
            <a:normAutofit/>
          </a:bodyPr>
          <a:lstStyle/>
          <a:p>
            <a:pPr>
              <a:spcAft>
                <a:spcPts val="600"/>
              </a:spcAft>
            </a:pPr>
            <a:fld id="{330EA680-D336-4FF7-8B7A-9848BB0A1C32}" type="slidenum">
              <a:rPr lang="en-US" sz="1100">
                <a:solidFill>
                  <a:schemeClr val="tx1">
                    <a:lumMod val="50000"/>
                    <a:lumOff val="50000"/>
                  </a:schemeClr>
                </a:solidFill>
              </a:rPr>
              <a:pPr>
                <a:spcAft>
                  <a:spcPts val="600"/>
                </a:spcAft>
              </a:pPr>
              <a:t>1</a:t>
            </a:fld>
            <a:endParaRPr lang="en-US" sz="1100">
              <a:solidFill>
                <a:schemeClr val="tx1">
                  <a:lumMod val="50000"/>
                  <a:lumOff val="50000"/>
                </a:schemeClr>
              </a:solidFill>
            </a:endParaRPr>
          </a:p>
        </p:txBody>
      </p:sp>
    </p:spTree>
    <p:extLst>
      <p:ext uri="{BB962C8B-B14F-4D97-AF65-F5344CB8AC3E}">
        <p14:creationId xmlns:p14="http://schemas.microsoft.com/office/powerpoint/2010/main" val="450040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700"/>
                                        <p:tgtEl>
                                          <p:spTgt spid="6">
                                            <p:txEl>
                                              <p:pRg st="0" end="0"/>
                                            </p:txEl>
                                          </p:spTgt>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7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2CC30-21CD-4693-8ADF-0E84E43E6910}"/>
              </a:ext>
            </a:extLst>
          </p:cNvPr>
          <p:cNvSpPr>
            <a:spLocks noGrp="1"/>
          </p:cNvSpPr>
          <p:nvPr>
            <p:ph type="title"/>
          </p:nvPr>
        </p:nvSpPr>
        <p:spPr>
          <a:xfrm>
            <a:off x="1224455" y="72162"/>
            <a:ext cx="10767848" cy="744583"/>
          </a:xfrm>
        </p:spPr>
        <p:txBody>
          <a:bodyPr>
            <a:normAutofit/>
          </a:bodyPr>
          <a:lstStyle/>
          <a:p>
            <a:r>
              <a:rPr lang="en-US" sz="1800" b="1" dirty="0">
                <a:solidFill>
                  <a:schemeClr val="accent1">
                    <a:lumMod val="50000"/>
                  </a:schemeClr>
                </a:solidFill>
                <a:latin typeface="Arial"/>
                <a:cs typeface="Arial"/>
              </a:rPr>
              <a:t>Ensuring the sustainability of the Savings and Investment Industry for growth </a:t>
            </a:r>
            <a:br>
              <a:rPr lang="en-US" sz="1800" b="1" dirty="0">
                <a:solidFill>
                  <a:schemeClr val="accent1">
                    <a:lumMod val="50000"/>
                  </a:schemeClr>
                </a:solidFill>
                <a:latin typeface="Arial"/>
                <a:cs typeface="Arial"/>
              </a:rPr>
            </a:br>
            <a:endParaRPr lang="en-US" sz="1800" b="1" dirty="0">
              <a:solidFill>
                <a:schemeClr val="accent1">
                  <a:lumMod val="50000"/>
                </a:schemeClr>
              </a:solidFill>
              <a:latin typeface="Arial"/>
              <a:cs typeface="Arial"/>
            </a:endParaRPr>
          </a:p>
        </p:txBody>
      </p:sp>
      <p:sp>
        <p:nvSpPr>
          <p:cNvPr id="4" name="Content Placeholder 3">
            <a:extLst>
              <a:ext uri="{FF2B5EF4-FFF2-40B4-BE49-F238E27FC236}">
                <a16:creationId xmlns:a16="http://schemas.microsoft.com/office/drawing/2014/main" id="{06CD33B3-B671-43C6-8AA8-F2C25AE112C1}"/>
              </a:ext>
            </a:extLst>
          </p:cNvPr>
          <p:cNvSpPr>
            <a:spLocks noGrp="1"/>
          </p:cNvSpPr>
          <p:nvPr>
            <p:ph idx="1"/>
          </p:nvPr>
        </p:nvSpPr>
        <p:spPr>
          <a:xfrm>
            <a:off x="279648" y="816745"/>
            <a:ext cx="10515600" cy="4952536"/>
          </a:xfrm>
        </p:spPr>
        <p:txBody>
          <a:bodyPr>
            <a:normAutofit/>
          </a:bodyPr>
          <a:lstStyle/>
          <a:p>
            <a:pPr marL="0" indent="0">
              <a:buNone/>
            </a:pPr>
            <a:r>
              <a:rPr lang="en-GB" sz="1800" dirty="0"/>
              <a:t>Our role</a:t>
            </a:r>
          </a:p>
          <a:p>
            <a:pPr>
              <a:buFont typeface="Wingdings" pitchFamily="2" charset="2"/>
              <a:buChar char="v"/>
            </a:pPr>
            <a:r>
              <a:rPr lang="en-GB" sz="1800" dirty="0"/>
              <a:t>Engagements with NAMFISA:</a:t>
            </a:r>
          </a:p>
          <a:p>
            <a:pPr lvl="1">
              <a:buFont typeface="Wingdings" pitchFamily="2" charset="2"/>
              <a:buChar char="v"/>
            </a:pPr>
            <a:r>
              <a:rPr lang="en-GB" sz="1400" dirty="0">
                <a:solidFill>
                  <a:srgbClr val="0070C0"/>
                </a:solidFill>
              </a:rPr>
              <a:t>FIMA. 9-12 months of formal consultations;</a:t>
            </a:r>
          </a:p>
          <a:p>
            <a:pPr lvl="1">
              <a:buFont typeface="Wingdings" pitchFamily="2" charset="2"/>
              <a:buChar char="v"/>
            </a:pPr>
            <a:r>
              <a:rPr lang="en-GB" sz="1400" dirty="0">
                <a:solidFill>
                  <a:srgbClr val="0070C0"/>
                </a:solidFill>
              </a:rPr>
              <a:t>Critical standards to be gazetted;</a:t>
            </a:r>
          </a:p>
          <a:p>
            <a:pPr lvl="1">
              <a:buFont typeface="Wingdings" pitchFamily="2" charset="2"/>
              <a:buChar char="v"/>
            </a:pPr>
            <a:r>
              <a:rPr lang="en-GB" sz="1400" dirty="0">
                <a:solidFill>
                  <a:srgbClr val="0070C0"/>
                </a:solidFill>
              </a:rPr>
              <a:t>Busy period ahead.</a:t>
            </a:r>
          </a:p>
          <a:p>
            <a:pPr>
              <a:buFont typeface="Wingdings" pitchFamily="2" charset="2"/>
              <a:buChar char="v"/>
            </a:pPr>
            <a:r>
              <a:rPr lang="en-GB" sz="1800" dirty="0"/>
              <a:t>Engagements with NIPDP:</a:t>
            </a:r>
          </a:p>
          <a:p>
            <a:pPr lvl="1">
              <a:buFont typeface="Wingdings" pitchFamily="2" charset="2"/>
              <a:buChar char="v"/>
            </a:pPr>
            <a:r>
              <a:rPr lang="en-GB" sz="1400" dirty="0">
                <a:solidFill>
                  <a:srgbClr val="0070C0"/>
                </a:solidFill>
              </a:rPr>
              <a:t>NEEEF/B –on the transformation of the industry;</a:t>
            </a:r>
          </a:p>
          <a:p>
            <a:pPr lvl="1">
              <a:buFont typeface="Wingdings" pitchFamily="2" charset="2"/>
              <a:buChar char="v"/>
            </a:pPr>
            <a:r>
              <a:rPr lang="en-GB" sz="1400" dirty="0">
                <a:solidFill>
                  <a:srgbClr val="0070C0"/>
                </a:solidFill>
              </a:rPr>
              <a:t>Namibia Financial Sector Charter.</a:t>
            </a:r>
          </a:p>
          <a:p>
            <a:pPr lvl="1">
              <a:buFont typeface="Wingdings" pitchFamily="2" charset="2"/>
              <a:buChar char="v"/>
            </a:pPr>
            <a:endParaRPr lang="en-GB" sz="1400" dirty="0"/>
          </a:p>
          <a:p>
            <a:pPr>
              <a:buFont typeface="Wingdings" pitchFamily="2" charset="2"/>
              <a:buChar char="v"/>
            </a:pPr>
            <a:r>
              <a:rPr lang="en-GB" sz="1800" dirty="0"/>
              <a:t>Collaborations:</a:t>
            </a:r>
          </a:p>
          <a:p>
            <a:pPr lvl="1">
              <a:buFont typeface="Wingdings" pitchFamily="2" charset="2"/>
              <a:buChar char="v"/>
            </a:pPr>
            <a:r>
              <a:rPr lang="en-GB" sz="1400" dirty="0">
                <a:solidFill>
                  <a:srgbClr val="0070C0"/>
                </a:solidFill>
              </a:rPr>
              <a:t>FLI- on financial literacy. Specialized content;</a:t>
            </a:r>
          </a:p>
          <a:p>
            <a:pPr lvl="1">
              <a:buFont typeface="Wingdings" pitchFamily="2" charset="2"/>
              <a:buChar char="v"/>
            </a:pPr>
            <a:r>
              <a:rPr lang="en-GB" sz="1400" dirty="0">
                <a:solidFill>
                  <a:srgbClr val="0070C0"/>
                </a:solidFill>
              </a:rPr>
              <a:t>Start-up Namibia: to create a culture of entrepreneurship by supporting pitch events.</a:t>
            </a:r>
          </a:p>
          <a:p>
            <a:pPr lvl="1">
              <a:buFont typeface="Wingdings" pitchFamily="2" charset="2"/>
              <a:buChar char="v"/>
            </a:pPr>
            <a:endParaRPr lang="en-GB" sz="1400" dirty="0">
              <a:solidFill>
                <a:srgbClr val="0070C0"/>
              </a:solidFill>
            </a:endParaRPr>
          </a:p>
          <a:p>
            <a:pPr lvl="1">
              <a:buFont typeface="Wingdings" pitchFamily="2" charset="2"/>
              <a:buChar char="v"/>
            </a:pPr>
            <a:endParaRPr lang="en-GB" sz="1400" dirty="0"/>
          </a:p>
          <a:p>
            <a:pPr lvl="1">
              <a:buFont typeface="Wingdings" pitchFamily="2" charset="2"/>
              <a:buChar char="v"/>
            </a:pPr>
            <a:endParaRPr lang="en-GB" sz="1400" dirty="0"/>
          </a:p>
          <a:p>
            <a:pPr lvl="1">
              <a:buFont typeface="Wingdings" pitchFamily="2" charset="2"/>
              <a:buChar char="v"/>
            </a:pPr>
            <a:endParaRPr lang="en-GB" sz="1400" dirty="0"/>
          </a:p>
          <a:p>
            <a:pPr lvl="1">
              <a:buFont typeface="Wingdings" pitchFamily="2" charset="2"/>
              <a:buChar char="v"/>
            </a:pPr>
            <a:endParaRPr lang="en-GB" sz="1400" dirty="0"/>
          </a:p>
          <a:p>
            <a:pPr marL="0" indent="0">
              <a:buNone/>
            </a:pPr>
            <a:endParaRPr lang="en-US" sz="1800" dirty="0"/>
          </a:p>
          <a:p>
            <a:pPr marL="0" indent="0">
              <a:buNone/>
            </a:pPr>
            <a:endParaRPr lang="en-NA" sz="1800" dirty="0"/>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11FC70BC-5F7C-964B-8036-3D1F7F0F59AC}"/>
              </a:ext>
            </a:extLst>
          </p:cNvPr>
          <p:cNvSpPr>
            <a:spLocks noGrp="1"/>
          </p:cNvSpPr>
          <p:nvPr>
            <p:ph type="sldNum" sz="quarter" idx="12"/>
          </p:nvPr>
        </p:nvSpPr>
        <p:spPr/>
        <p:txBody>
          <a:bodyPr/>
          <a:lstStyle/>
          <a:p>
            <a:fld id="{330EA680-D336-4FF7-8B7A-9848BB0A1C32}" type="slidenum">
              <a:rPr lang="en-US" smtClean="0"/>
              <a:t>10</a:t>
            </a:fld>
            <a:endParaRPr lang="en-US"/>
          </a:p>
        </p:txBody>
      </p:sp>
    </p:spTree>
    <p:extLst>
      <p:ext uri="{BB962C8B-B14F-4D97-AF65-F5344CB8AC3E}">
        <p14:creationId xmlns:p14="http://schemas.microsoft.com/office/powerpoint/2010/main" val="1048751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1A72BD31-C051-4E1F-872C-F8BE875CB8D3}"/>
              </a:ext>
            </a:extLst>
          </p:cNvPr>
          <p:cNvGraphicFramePr>
            <a:graphicFrameLocks/>
          </p:cNvGraphicFramePr>
          <p:nvPr/>
        </p:nvGraphicFramePr>
        <p:xfrm>
          <a:off x="357944" y="1521231"/>
          <a:ext cx="8441282" cy="5059450"/>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a:extLst>
              <a:ext uri="{FF2B5EF4-FFF2-40B4-BE49-F238E27FC236}">
                <a16:creationId xmlns:a16="http://schemas.microsoft.com/office/drawing/2014/main" id="{497EDBB7-6BD5-46D1-A841-7D7B5BE762B2}"/>
              </a:ext>
            </a:extLst>
          </p:cNvPr>
          <p:cNvSpPr txBox="1">
            <a:spLocks/>
          </p:cNvSpPr>
          <p:nvPr/>
        </p:nvSpPr>
        <p:spPr>
          <a:xfrm>
            <a:off x="9039068" y="2093729"/>
            <a:ext cx="2794987" cy="346762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2563" indent="-182563">
              <a:lnSpc>
                <a:spcPct val="200000"/>
              </a:lnSpc>
              <a:spcBef>
                <a:spcPts val="0"/>
              </a:spcBef>
              <a:buFont typeface="Arial" panose="020B0604020202020204" pitchFamily="34" charset="0"/>
              <a:buChar char="•"/>
            </a:pPr>
            <a:r>
              <a:rPr lang="en-ZA" sz="1600" b="1" dirty="0">
                <a:latin typeface="+mn-lt"/>
                <a:cs typeface="Arial" panose="020B0604020202020204" pitchFamily="34" charset="0"/>
              </a:rPr>
              <a:t>N$12.18 </a:t>
            </a:r>
            <a:r>
              <a:rPr lang="en-ZA" sz="1600" dirty="0">
                <a:latin typeface="+mn-lt"/>
                <a:cs typeface="Arial" panose="020B0604020202020204" pitchFamily="34" charset="0"/>
              </a:rPr>
              <a:t>million raised in donations</a:t>
            </a:r>
          </a:p>
          <a:p>
            <a:pPr marL="182563" indent="-182563">
              <a:lnSpc>
                <a:spcPct val="200000"/>
              </a:lnSpc>
              <a:spcBef>
                <a:spcPts val="0"/>
              </a:spcBef>
              <a:buFont typeface="Arial" panose="020B0604020202020204" pitchFamily="34" charset="0"/>
              <a:buChar char="•"/>
            </a:pPr>
            <a:r>
              <a:rPr lang="en-ZA" sz="1600" b="1" dirty="0">
                <a:latin typeface="+mn-lt"/>
                <a:cs typeface="Arial" panose="020B0604020202020204" pitchFamily="34" charset="0"/>
              </a:rPr>
              <a:t>N$8.77 </a:t>
            </a:r>
            <a:r>
              <a:rPr lang="en-ZA" sz="1600" dirty="0">
                <a:latin typeface="+mn-lt"/>
                <a:cs typeface="Arial" panose="020B0604020202020204" pitchFamily="34" charset="0"/>
              </a:rPr>
              <a:t>million allocated to date, of which N$ 7.96 million spent</a:t>
            </a:r>
          </a:p>
          <a:p>
            <a:pPr marL="182563" indent="-182563">
              <a:lnSpc>
                <a:spcPct val="200000"/>
              </a:lnSpc>
              <a:spcBef>
                <a:spcPts val="0"/>
              </a:spcBef>
              <a:buFont typeface="Arial" panose="020B0604020202020204" pitchFamily="34" charset="0"/>
              <a:buChar char="•"/>
            </a:pPr>
            <a:r>
              <a:rPr lang="en-ZA" sz="1600" b="1" dirty="0">
                <a:latin typeface="+mn-lt"/>
                <a:cs typeface="Arial" panose="020B0604020202020204" pitchFamily="34" charset="0"/>
              </a:rPr>
              <a:t>N$3.40 </a:t>
            </a:r>
            <a:r>
              <a:rPr lang="en-ZA" sz="1600" dirty="0">
                <a:latin typeface="+mn-lt"/>
                <a:cs typeface="Arial" panose="020B0604020202020204" pitchFamily="34" charset="0"/>
              </a:rPr>
              <a:t>million left to allocate</a:t>
            </a:r>
          </a:p>
        </p:txBody>
      </p:sp>
      <p:sp>
        <p:nvSpPr>
          <p:cNvPr id="19" name="Title 1">
            <a:extLst>
              <a:ext uri="{FF2B5EF4-FFF2-40B4-BE49-F238E27FC236}">
                <a16:creationId xmlns:a16="http://schemas.microsoft.com/office/drawing/2014/main" id="{A639D85F-7D89-484B-8C89-E3568480F9E6}"/>
              </a:ext>
            </a:extLst>
          </p:cNvPr>
          <p:cNvSpPr>
            <a:spLocks noGrp="1"/>
          </p:cNvSpPr>
          <p:nvPr>
            <p:ph type="title"/>
          </p:nvPr>
        </p:nvSpPr>
        <p:spPr>
          <a:xfrm>
            <a:off x="277762" y="43081"/>
            <a:ext cx="10515600" cy="1325563"/>
          </a:xfrm>
        </p:spPr>
        <p:txBody>
          <a:bodyPr>
            <a:normAutofit/>
          </a:bodyPr>
          <a:lstStyle/>
          <a:p>
            <a:r>
              <a:rPr lang="en-ZA" sz="2800" b="1" dirty="0">
                <a:latin typeface="Arial" panose="020B0604020202020204" pitchFamily="34" charset="0"/>
                <a:cs typeface="Arial" panose="020B0604020202020204" pitchFamily="34" charset="0"/>
              </a:rPr>
              <a:t>Vaccines for Hope</a:t>
            </a:r>
            <a:br>
              <a:rPr lang="en-ZA" sz="2800" b="1" dirty="0">
                <a:latin typeface="Arial" panose="020B0604020202020204" pitchFamily="34" charset="0"/>
                <a:cs typeface="Arial" panose="020B0604020202020204" pitchFamily="34" charset="0"/>
              </a:rPr>
            </a:br>
            <a:r>
              <a:rPr lang="en-ZA" sz="2400" dirty="0">
                <a:latin typeface="Arial" panose="020B0604020202020204" pitchFamily="34" charset="0"/>
                <a:cs typeface="Arial" panose="020B0604020202020204" pitchFamily="34" charset="0"/>
              </a:rPr>
              <a:t>Financial Summary</a:t>
            </a:r>
          </a:p>
        </p:txBody>
      </p:sp>
      <p:sp>
        <p:nvSpPr>
          <p:cNvPr id="21" name="Title 1">
            <a:extLst>
              <a:ext uri="{FF2B5EF4-FFF2-40B4-BE49-F238E27FC236}">
                <a16:creationId xmlns:a16="http://schemas.microsoft.com/office/drawing/2014/main" id="{C930406C-585E-40B2-BEC9-48994DE7CCD8}"/>
              </a:ext>
            </a:extLst>
          </p:cNvPr>
          <p:cNvSpPr txBox="1">
            <a:spLocks/>
          </p:cNvSpPr>
          <p:nvPr/>
        </p:nvSpPr>
        <p:spPr>
          <a:xfrm>
            <a:off x="277761" y="1197296"/>
            <a:ext cx="6048087" cy="323935"/>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4000"/>
              </a:lnSpc>
              <a:spcBef>
                <a:spcPts val="0"/>
              </a:spcBef>
            </a:pPr>
            <a:r>
              <a:rPr lang="en-ZA" sz="1400" b="1" dirty="0">
                <a:latin typeface="+mn-lt"/>
                <a:cs typeface="Arial" panose="020B0604020202020204" pitchFamily="34" charset="0"/>
              </a:rPr>
              <a:t>Vaccines for Hope: allocation and spend of funds as at 6 October 2021</a:t>
            </a:r>
          </a:p>
        </p:txBody>
      </p:sp>
    </p:spTree>
    <p:extLst>
      <p:ext uri="{BB962C8B-B14F-4D97-AF65-F5344CB8AC3E}">
        <p14:creationId xmlns:p14="http://schemas.microsoft.com/office/powerpoint/2010/main" val="1939057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97EDBB7-6BD5-46D1-A841-7D7B5BE762B2}"/>
              </a:ext>
            </a:extLst>
          </p:cNvPr>
          <p:cNvSpPr txBox="1">
            <a:spLocks/>
          </p:cNvSpPr>
          <p:nvPr/>
        </p:nvSpPr>
        <p:spPr>
          <a:xfrm>
            <a:off x="240642" y="1236946"/>
            <a:ext cx="4690106" cy="169739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2563" indent="-182563">
              <a:lnSpc>
                <a:spcPct val="114000"/>
              </a:lnSpc>
              <a:spcBef>
                <a:spcPts val="0"/>
              </a:spcBef>
              <a:buFont typeface="Arial" panose="020B0604020202020204" pitchFamily="34" charset="0"/>
              <a:buChar char="•"/>
            </a:pPr>
            <a:r>
              <a:rPr lang="en-ZA" sz="1400" dirty="0">
                <a:latin typeface="+mn-lt"/>
                <a:cs typeface="Arial" panose="020B0604020202020204" pitchFamily="34" charset="0"/>
              </a:rPr>
              <a:t>Payment for transport and insurance for 350 000 doses of </a:t>
            </a:r>
            <a:r>
              <a:rPr lang="en-ZA" sz="1400" dirty="0" err="1">
                <a:latin typeface="+mn-lt"/>
                <a:cs typeface="Arial" panose="020B0604020202020204" pitchFamily="34" charset="0"/>
              </a:rPr>
              <a:t>Sinopharm</a:t>
            </a:r>
            <a:r>
              <a:rPr lang="en-ZA" sz="1400" dirty="0">
                <a:latin typeface="+mn-lt"/>
                <a:cs typeface="Arial" panose="020B0604020202020204" pitchFamily="34" charset="0"/>
              </a:rPr>
              <a:t> and 500 000 syringes from Beijing to Windhoek (September 2021)</a:t>
            </a:r>
          </a:p>
          <a:p>
            <a:pPr marL="182563" indent="-182563">
              <a:lnSpc>
                <a:spcPct val="114000"/>
              </a:lnSpc>
              <a:spcBef>
                <a:spcPts val="0"/>
              </a:spcBef>
              <a:buFont typeface="Arial" panose="020B0604020202020204" pitchFamily="34" charset="0"/>
              <a:buChar char="•"/>
            </a:pPr>
            <a:r>
              <a:rPr lang="en-ZA" sz="1400" dirty="0">
                <a:latin typeface="+mn-lt"/>
                <a:cs typeface="Arial" panose="020B0604020202020204" pitchFamily="34" charset="0"/>
              </a:rPr>
              <a:t>Payment for vaccination site operations:</a:t>
            </a:r>
          </a:p>
          <a:p>
            <a:pPr marL="639763" lvl="1" indent="-182563">
              <a:lnSpc>
                <a:spcPct val="114000"/>
              </a:lnSpc>
              <a:buFont typeface="Calibri" panose="020F0502020204030204" pitchFamily="34" charset="0"/>
              <a:buChar char="–"/>
            </a:pPr>
            <a:r>
              <a:rPr lang="en-ZA" sz="1400" dirty="0">
                <a:cs typeface="Arial" panose="020B0604020202020204" pitchFamily="34" charset="0"/>
              </a:rPr>
              <a:t>Drive Through Vaccination Site (moved to Wanderers)</a:t>
            </a:r>
          </a:p>
          <a:p>
            <a:pPr marL="639763" lvl="1" indent="-182563">
              <a:lnSpc>
                <a:spcPct val="114000"/>
              </a:lnSpc>
              <a:buFont typeface="Calibri" panose="020F0502020204030204" pitchFamily="34" charset="0"/>
              <a:buChar char="–"/>
            </a:pPr>
            <a:r>
              <a:rPr lang="en-ZA" sz="1400" dirty="0" err="1">
                <a:cs typeface="Arial" panose="020B0604020202020204" pitchFamily="34" charset="0"/>
              </a:rPr>
              <a:t>OmniCare</a:t>
            </a:r>
            <a:r>
              <a:rPr lang="en-ZA" sz="1400" dirty="0">
                <a:cs typeface="Arial" panose="020B0604020202020204" pitchFamily="34" charset="0"/>
              </a:rPr>
              <a:t> Trust</a:t>
            </a:r>
          </a:p>
          <a:p>
            <a:pPr marL="639763" lvl="1" indent="-182563">
              <a:lnSpc>
                <a:spcPct val="114000"/>
              </a:lnSpc>
              <a:buFont typeface="Calibri" panose="020F0502020204030204" pitchFamily="34" charset="0"/>
              <a:buChar char="–"/>
            </a:pPr>
            <a:r>
              <a:rPr lang="en-ZA" sz="1400" dirty="0">
                <a:cs typeface="Arial" panose="020B0604020202020204" pitchFamily="34" charset="0"/>
              </a:rPr>
              <a:t>UNAM Cares (multiples sites across Namibia)</a:t>
            </a:r>
          </a:p>
        </p:txBody>
      </p:sp>
      <p:sp>
        <p:nvSpPr>
          <p:cNvPr id="19" name="Title 1">
            <a:extLst>
              <a:ext uri="{FF2B5EF4-FFF2-40B4-BE49-F238E27FC236}">
                <a16:creationId xmlns:a16="http://schemas.microsoft.com/office/drawing/2014/main" id="{A639D85F-7D89-484B-8C89-E3568480F9E6}"/>
              </a:ext>
            </a:extLst>
          </p:cNvPr>
          <p:cNvSpPr>
            <a:spLocks noGrp="1"/>
          </p:cNvSpPr>
          <p:nvPr>
            <p:ph type="title"/>
          </p:nvPr>
        </p:nvSpPr>
        <p:spPr>
          <a:xfrm>
            <a:off x="277762" y="43081"/>
            <a:ext cx="10515600" cy="1325563"/>
          </a:xfrm>
        </p:spPr>
        <p:txBody>
          <a:bodyPr>
            <a:normAutofit/>
          </a:bodyPr>
          <a:lstStyle/>
          <a:p>
            <a:r>
              <a:rPr lang="en-ZA" sz="2800" b="1" dirty="0">
                <a:latin typeface="Arial" panose="020B0604020202020204" pitchFamily="34" charset="0"/>
                <a:cs typeface="Arial" panose="020B0604020202020204" pitchFamily="34" charset="0"/>
              </a:rPr>
              <a:t>Vaccines for Hope</a:t>
            </a:r>
            <a:br>
              <a:rPr lang="en-ZA" sz="2800" b="1" dirty="0">
                <a:latin typeface="Arial" panose="020B0604020202020204" pitchFamily="34" charset="0"/>
                <a:cs typeface="Arial" panose="020B0604020202020204" pitchFamily="34" charset="0"/>
              </a:rPr>
            </a:br>
            <a:r>
              <a:rPr lang="en-ZA" sz="2400" dirty="0">
                <a:latin typeface="Arial" panose="020B0604020202020204" pitchFamily="34" charset="0"/>
                <a:cs typeface="Arial" panose="020B0604020202020204" pitchFamily="34" charset="0"/>
              </a:rPr>
              <a:t>Summary of recent initiatives</a:t>
            </a:r>
          </a:p>
        </p:txBody>
      </p:sp>
      <p:pic>
        <p:nvPicPr>
          <p:cNvPr id="5" name="Picture 4">
            <a:extLst>
              <a:ext uri="{FF2B5EF4-FFF2-40B4-BE49-F238E27FC236}">
                <a16:creationId xmlns:a16="http://schemas.microsoft.com/office/drawing/2014/main" id="{617C9632-F42F-4893-B19F-41E4CB3D00C0}"/>
              </a:ext>
            </a:extLst>
          </p:cNvPr>
          <p:cNvPicPr>
            <a:picLocks noChangeAspect="1"/>
          </p:cNvPicPr>
          <p:nvPr/>
        </p:nvPicPr>
        <p:blipFill>
          <a:blip r:embed="rId2"/>
          <a:stretch>
            <a:fillRect/>
          </a:stretch>
        </p:blipFill>
        <p:spPr>
          <a:xfrm>
            <a:off x="105064" y="3413458"/>
            <a:ext cx="2767445" cy="2031233"/>
          </a:xfrm>
          <a:prstGeom prst="rect">
            <a:avLst/>
          </a:prstGeom>
        </p:spPr>
      </p:pic>
      <p:pic>
        <p:nvPicPr>
          <p:cNvPr id="14" name="Picture 13">
            <a:extLst>
              <a:ext uri="{FF2B5EF4-FFF2-40B4-BE49-F238E27FC236}">
                <a16:creationId xmlns:a16="http://schemas.microsoft.com/office/drawing/2014/main" id="{BC19356E-BDB2-4826-9C9D-3A70BFE61CB6}"/>
              </a:ext>
            </a:extLst>
          </p:cNvPr>
          <p:cNvPicPr>
            <a:picLocks noChangeAspect="1"/>
          </p:cNvPicPr>
          <p:nvPr/>
        </p:nvPicPr>
        <p:blipFill>
          <a:blip r:embed="rId3"/>
          <a:stretch>
            <a:fillRect/>
          </a:stretch>
        </p:blipFill>
        <p:spPr>
          <a:xfrm>
            <a:off x="3151043" y="4735812"/>
            <a:ext cx="3190875" cy="2079107"/>
          </a:xfrm>
          <a:prstGeom prst="rect">
            <a:avLst/>
          </a:prstGeom>
        </p:spPr>
      </p:pic>
      <p:pic>
        <p:nvPicPr>
          <p:cNvPr id="16" name="Picture 15">
            <a:extLst>
              <a:ext uri="{FF2B5EF4-FFF2-40B4-BE49-F238E27FC236}">
                <a16:creationId xmlns:a16="http://schemas.microsoft.com/office/drawing/2014/main" id="{494E42EF-00AF-4C47-B4AC-0226451B6B6A}"/>
              </a:ext>
            </a:extLst>
          </p:cNvPr>
          <p:cNvPicPr>
            <a:picLocks noChangeAspect="1"/>
          </p:cNvPicPr>
          <p:nvPr/>
        </p:nvPicPr>
        <p:blipFill>
          <a:blip r:embed="rId4"/>
          <a:stretch>
            <a:fillRect/>
          </a:stretch>
        </p:blipFill>
        <p:spPr>
          <a:xfrm>
            <a:off x="2700455" y="3690622"/>
            <a:ext cx="1606281" cy="1743043"/>
          </a:xfrm>
          <a:prstGeom prst="rect">
            <a:avLst/>
          </a:prstGeom>
        </p:spPr>
      </p:pic>
      <p:pic>
        <p:nvPicPr>
          <p:cNvPr id="21" name="Picture 20">
            <a:extLst>
              <a:ext uri="{FF2B5EF4-FFF2-40B4-BE49-F238E27FC236}">
                <a16:creationId xmlns:a16="http://schemas.microsoft.com/office/drawing/2014/main" id="{2F5CEC66-428B-4735-9A02-8F5E8E00D4F5}"/>
              </a:ext>
            </a:extLst>
          </p:cNvPr>
          <p:cNvPicPr>
            <a:picLocks noChangeAspect="1"/>
          </p:cNvPicPr>
          <p:nvPr/>
        </p:nvPicPr>
        <p:blipFill>
          <a:blip r:embed="rId5"/>
          <a:stretch>
            <a:fillRect/>
          </a:stretch>
        </p:blipFill>
        <p:spPr>
          <a:xfrm>
            <a:off x="1173606" y="5401028"/>
            <a:ext cx="2163464" cy="1444563"/>
          </a:xfrm>
          <a:prstGeom prst="rect">
            <a:avLst/>
          </a:prstGeom>
        </p:spPr>
      </p:pic>
      <p:pic>
        <p:nvPicPr>
          <p:cNvPr id="30" name="Picture 29">
            <a:extLst>
              <a:ext uri="{FF2B5EF4-FFF2-40B4-BE49-F238E27FC236}">
                <a16:creationId xmlns:a16="http://schemas.microsoft.com/office/drawing/2014/main" id="{6959897B-3AC5-4124-AA1A-1306C351FA65}"/>
              </a:ext>
            </a:extLst>
          </p:cNvPr>
          <p:cNvPicPr>
            <a:picLocks noChangeAspect="1"/>
          </p:cNvPicPr>
          <p:nvPr/>
        </p:nvPicPr>
        <p:blipFill>
          <a:blip r:embed="rId6"/>
          <a:stretch>
            <a:fillRect/>
          </a:stretch>
        </p:blipFill>
        <p:spPr>
          <a:xfrm>
            <a:off x="8569704" y="1353738"/>
            <a:ext cx="3479695" cy="2363245"/>
          </a:xfrm>
          <a:prstGeom prst="rect">
            <a:avLst/>
          </a:prstGeom>
        </p:spPr>
      </p:pic>
      <p:pic>
        <p:nvPicPr>
          <p:cNvPr id="32" name="Picture 31">
            <a:extLst>
              <a:ext uri="{FF2B5EF4-FFF2-40B4-BE49-F238E27FC236}">
                <a16:creationId xmlns:a16="http://schemas.microsoft.com/office/drawing/2014/main" id="{071207BE-A4E2-4803-B2E7-2EE7D6DF2052}"/>
              </a:ext>
            </a:extLst>
          </p:cNvPr>
          <p:cNvPicPr>
            <a:picLocks noChangeAspect="1"/>
          </p:cNvPicPr>
          <p:nvPr/>
        </p:nvPicPr>
        <p:blipFill rotWithShape="1">
          <a:blip r:embed="rId7"/>
          <a:srcRect b="2786"/>
          <a:stretch/>
        </p:blipFill>
        <p:spPr>
          <a:xfrm>
            <a:off x="10232007" y="3429000"/>
            <a:ext cx="1817393" cy="2368425"/>
          </a:xfrm>
          <a:prstGeom prst="rect">
            <a:avLst/>
          </a:prstGeom>
          <a:ln>
            <a:noFill/>
          </a:ln>
          <a:effectLst>
            <a:outerShdw blurRad="292100" dist="139700" dir="2700000" algn="tl" rotWithShape="0">
              <a:srgbClr val="333333">
                <a:alpha val="65000"/>
              </a:srgbClr>
            </a:outerShdw>
          </a:effectLst>
        </p:spPr>
      </p:pic>
      <p:pic>
        <p:nvPicPr>
          <p:cNvPr id="24" name="Picture 23">
            <a:extLst>
              <a:ext uri="{FF2B5EF4-FFF2-40B4-BE49-F238E27FC236}">
                <a16:creationId xmlns:a16="http://schemas.microsoft.com/office/drawing/2014/main" id="{C571606E-720D-4FE6-AB06-CF25BD4AB6EB}"/>
              </a:ext>
            </a:extLst>
          </p:cNvPr>
          <p:cNvPicPr>
            <a:picLocks noChangeAspect="1"/>
          </p:cNvPicPr>
          <p:nvPr/>
        </p:nvPicPr>
        <p:blipFill rotWithShape="1">
          <a:blip r:embed="rId8"/>
          <a:srcRect r="2109"/>
          <a:stretch/>
        </p:blipFill>
        <p:spPr>
          <a:xfrm>
            <a:off x="6550522" y="2934336"/>
            <a:ext cx="2630423" cy="3750709"/>
          </a:xfrm>
          <a:prstGeom prst="rect">
            <a:avLst/>
          </a:prstGeom>
          <a:ln>
            <a:solidFill>
              <a:schemeClr val="bg1">
                <a:lumMod val="75000"/>
              </a:schemeClr>
            </a:solidFill>
          </a:ln>
        </p:spPr>
      </p:pic>
      <p:pic>
        <p:nvPicPr>
          <p:cNvPr id="34" name="Picture 33">
            <a:extLst>
              <a:ext uri="{FF2B5EF4-FFF2-40B4-BE49-F238E27FC236}">
                <a16:creationId xmlns:a16="http://schemas.microsoft.com/office/drawing/2014/main" id="{6C9F4BCB-FE28-4026-A7D8-B4E175229D4F}"/>
              </a:ext>
            </a:extLst>
          </p:cNvPr>
          <p:cNvPicPr>
            <a:picLocks noChangeAspect="1"/>
          </p:cNvPicPr>
          <p:nvPr/>
        </p:nvPicPr>
        <p:blipFill>
          <a:blip r:embed="rId9"/>
          <a:stretch>
            <a:fillRect/>
          </a:stretch>
        </p:blipFill>
        <p:spPr>
          <a:xfrm>
            <a:off x="4839856" y="127937"/>
            <a:ext cx="3720612" cy="2731207"/>
          </a:xfrm>
          <a:prstGeom prst="rect">
            <a:avLst/>
          </a:prstGeom>
        </p:spPr>
      </p:pic>
    </p:spTree>
    <p:extLst>
      <p:ext uri="{BB962C8B-B14F-4D97-AF65-F5344CB8AC3E}">
        <p14:creationId xmlns:p14="http://schemas.microsoft.com/office/powerpoint/2010/main" val="3094875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884A8585-86F6-45FF-B818-15EBCB14C838}"/>
              </a:ext>
            </a:extLst>
          </p:cNvPr>
          <p:cNvGraphicFramePr>
            <a:graphicFrameLocks/>
          </p:cNvGraphicFramePr>
          <p:nvPr/>
        </p:nvGraphicFramePr>
        <p:xfrm>
          <a:off x="6253016" y="1560943"/>
          <a:ext cx="5541819" cy="5064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CAFAB2B7-896E-46AB-811E-A371DBD9B9FD}"/>
              </a:ext>
            </a:extLst>
          </p:cNvPr>
          <p:cNvGraphicFramePr>
            <a:graphicFrameLocks/>
          </p:cNvGraphicFramePr>
          <p:nvPr/>
        </p:nvGraphicFramePr>
        <p:xfrm>
          <a:off x="397164" y="1560943"/>
          <a:ext cx="5541818" cy="5064709"/>
        </p:xfrm>
        <a:graphic>
          <a:graphicData uri="http://schemas.openxmlformats.org/drawingml/2006/chart">
            <c:chart xmlns:c="http://schemas.openxmlformats.org/drawingml/2006/chart" xmlns:r="http://schemas.openxmlformats.org/officeDocument/2006/relationships" r:id="rId3"/>
          </a:graphicData>
        </a:graphic>
      </p:graphicFrame>
      <p:sp>
        <p:nvSpPr>
          <p:cNvPr id="19" name="Title 1">
            <a:extLst>
              <a:ext uri="{FF2B5EF4-FFF2-40B4-BE49-F238E27FC236}">
                <a16:creationId xmlns:a16="http://schemas.microsoft.com/office/drawing/2014/main" id="{A639D85F-7D89-484B-8C89-E3568480F9E6}"/>
              </a:ext>
            </a:extLst>
          </p:cNvPr>
          <p:cNvSpPr>
            <a:spLocks noGrp="1"/>
          </p:cNvSpPr>
          <p:nvPr>
            <p:ph type="title"/>
          </p:nvPr>
        </p:nvSpPr>
        <p:spPr>
          <a:xfrm>
            <a:off x="277762" y="43081"/>
            <a:ext cx="10515600" cy="1325563"/>
          </a:xfrm>
        </p:spPr>
        <p:txBody>
          <a:bodyPr>
            <a:normAutofit/>
          </a:bodyPr>
          <a:lstStyle/>
          <a:p>
            <a:r>
              <a:rPr lang="en-ZA" sz="2800" b="1" dirty="0">
                <a:latin typeface="Arial" panose="020B0604020202020204" pitchFamily="34" charset="0"/>
                <a:cs typeface="Arial" panose="020B0604020202020204" pitchFamily="34" charset="0"/>
              </a:rPr>
              <a:t>Vaccines for Hope</a:t>
            </a:r>
            <a:br>
              <a:rPr lang="en-ZA" sz="2800" b="1" dirty="0">
                <a:latin typeface="Arial" panose="020B0604020202020204" pitchFamily="34" charset="0"/>
                <a:cs typeface="Arial" panose="020B0604020202020204" pitchFamily="34" charset="0"/>
              </a:rPr>
            </a:br>
            <a:r>
              <a:rPr lang="en-ZA" sz="2400" dirty="0">
                <a:latin typeface="Arial" panose="020B0604020202020204" pitchFamily="34" charset="0"/>
                <a:cs typeface="Arial" panose="020B0604020202020204" pitchFamily="34" charset="0"/>
              </a:rPr>
              <a:t>Vaccine statistics</a:t>
            </a:r>
          </a:p>
        </p:txBody>
      </p:sp>
      <p:sp>
        <p:nvSpPr>
          <p:cNvPr id="22" name="Title 1">
            <a:extLst>
              <a:ext uri="{FF2B5EF4-FFF2-40B4-BE49-F238E27FC236}">
                <a16:creationId xmlns:a16="http://schemas.microsoft.com/office/drawing/2014/main" id="{6238395F-C3E1-4F46-A905-D2B17657757D}"/>
              </a:ext>
            </a:extLst>
          </p:cNvPr>
          <p:cNvSpPr txBox="1">
            <a:spLocks/>
          </p:cNvSpPr>
          <p:nvPr/>
        </p:nvSpPr>
        <p:spPr>
          <a:xfrm>
            <a:off x="277762" y="1197296"/>
            <a:ext cx="2354602" cy="323935"/>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4000"/>
              </a:lnSpc>
              <a:spcBef>
                <a:spcPts val="0"/>
              </a:spcBef>
            </a:pPr>
            <a:r>
              <a:rPr lang="en-ZA" sz="1400" b="1" dirty="0">
                <a:latin typeface="+mn-lt"/>
                <a:cs typeface="Arial" panose="020B0604020202020204" pitchFamily="34" charset="0"/>
              </a:rPr>
              <a:t>Vaccinations by clinic / site </a:t>
            </a:r>
          </a:p>
        </p:txBody>
      </p:sp>
      <p:sp>
        <p:nvSpPr>
          <p:cNvPr id="10" name="Title 1">
            <a:extLst>
              <a:ext uri="{FF2B5EF4-FFF2-40B4-BE49-F238E27FC236}">
                <a16:creationId xmlns:a16="http://schemas.microsoft.com/office/drawing/2014/main" id="{2890217E-8828-4A7B-80B9-471449647A3C}"/>
              </a:ext>
            </a:extLst>
          </p:cNvPr>
          <p:cNvSpPr txBox="1">
            <a:spLocks/>
          </p:cNvSpPr>
          <p:nvPr/>
        </p:nvSpPr>
        <p:spPr>
          <a:xfrm>
            <a:off x="6170561" y="1197296"/>
            <a:ext cx="2742529" cy="323935"/>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4000"/>
              </a:lnSpc>
              <a:spcBef>
                <a:spcPts val="0"/>
              </a:spcBef>
            </a:pPr>
            <a:r>
              <a:rPr lang="en-ZA" sz="1400" b="1" dirty="0">
                <a:latin typeface="+mn-lt"/>
                <a:cs typeface="Arial" panose="020B0604020202020204" pitchFamily="34" charset="0"/>
              </a:rPr>
              <a:t>Vaccine choice </a:t>
            </a:r>
            <a:r>
              <a:rPr lang="en-ZA" sz="1400" dirty="0">
                <a:latin typeface="+mn-lt"/>
                <a:cs typeface="Arial" panose="020B0604020202020204" pitchFamily="34" charset="0"/>
              </a:rPr>
              <a:t>(September 2021)</a:t>
            </a:r>
          </a:p>
        </p:txBody>
      </p:sp>
      <p:sp>
        <p:nvSpPr>
          <p:cNvPr id="2" name="Speech Bubble: Rectangle with Corners Rounded 1">
            <a:extLst>
              <a:ext uri="{FF2B5EF4-FFF2-40B4-BE49-F238E27FC236}">
                <a16:creationId xmlns:a16="http://schemas.microsoft.com/office/drawing/2014/main" id="{0AAAFB4A-A967-4B67-90BF-1188615C2A88}"/>
              </a:ext>
            </a:extLst>
          </p:cNvPr>
          <p:cNvSpPr/>
          <p:nvPr/>
        </p:nvSpPr>
        <p:spPr>
          <a:xfrm>
            <a:off x="4461163" y="3544888"/>
            <a:ext cx="1357745" cy="109681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dirty="0"/>
              <a:t>LPPH and Rhino Park no longer operational given low volumes</a:t>
            </a:r>
          </a:p>
        </p:txBody>
      </p:sp>
      <p:sp>
        <p:nvSpPr>
          <p:cNvPr id="13" name="Speech Bubble: Rectangle with Corners Rounded 12">
            <a:extLst>
              <a:ext uri="{FF2B5EF4-FFF2-40B4-BE49-F238E27FC236}">
                <a16:creationId xmlns:a16="http://schemas.microsoft.com/office/drawing/2014/main" id="{8935B72C-C125-45F1-A6D9-7E283D9F6193}"/>
              </a:ext>
            </a:extLst>
          </p:cNvPr>
          <p:cNvSpPr/>
          <p:nvPr/>
        </p:nvSpPr>
        <p:spPr>
          <a:xfrm>
            <a:off x="10353961" y="4888779"/>
            <a:ext cx="1357745" cy="1244166"/>
          </a:xfrm>
          <a:prstGeom prst="wedgeRoundRectCallout">
            <a:avLst>
              <a:gd name="adj1" fmla="val 10459"/>
              <a:gd name="adj2" fmla="val -8779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dirty="0"/>
              <a:t>J&amp;J seeing strong uptake, particularly in Youth – only available from mid Sept</a:t>
            </a:r>
          </a:p>
        </p:txBody>
      </p:sp>
    </p:spTree>
    <p:extLst>
      <p:ext uri="{BB962C8B-B14F-4D97-AF65-F5344CB8AC3E}">
        <p14:creationId xmlns:p14="http://schemas.microsoft.com/office/powerpoint/2010/main" val="3058858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2CC30-21CD-4693-8ADF-0E84E43E6910}"/>
              </a:ext>
            </a:extLst>
          </p:cNvPr>
          <p:cNvSpPr>
            <a:spLocks noGrp="1"/>
          </p:cNvSpPr>
          <p:nvPr>
            <p:ph type="title"/>
          </p:nvPr>
        </p:nvSpPr>
        <p:spPr>
          <a:xfrm>
            <a:off x="1224455" y="72162"/>
            <a:ext cx="10767848" cy="744583"/>
          </a:xfrm>
        </p:spPr>
        <p:txBody>
          <a:bodyPr>
            <a:normAutofit/>
          </a:bodyPr>
          <a:lstStyle/>
          <a:p>
            <a:r>
              <a:rPr lang="en-US" sz="2900" b="1" dirty="0">
                <a:solidFill>
                  <a:schemeClr val="accent1">
                    <a:lumMod val="50000"/>
                  </a:schemeClr>
                </a:solidFill>
                <a:latin typeface="Arial"/>
                <a:cs typeface="Arial"/>
              </a:rPr>
              <a:t>Conclusion</a:t>
            </a:r>
            <a:endParaRPr lang="en-US" sz="1800" b="1" dirty="0">
              <a:solidFill>
                <a:schemeClr val="accent1">
                  <a:lumMod val="50000"/>
                </a:schemeClr>
              </a:solidFill>
              <a:latin typeface="Arial"/>
              <a:cs typeface="Arial"/>
            </a:endParaRPr>
          </a:p>
        </p:txBody>
      </p:sp>
      <p:sp>
        <p:nvSpPr>
          <p:cNvPr id="7" name="Slide Number Placeholder 6">
            <a:extLst>
              <a:ext uri="{FF2B5EF4-FFF2-40B4-BE49-F238E27FC236}">
                <a16:creationId xmlns:a16="http://schemas.microsoft.com/office/drawing/2014/main" id="{11FC70BC-5F7C-964B-8036-3D1F7F0F59AC}"/>
              </a:ext>
            </a:extLst>
          </p:cNvPr>
          <p:cNvSpPr>
            <a:spLocks noGrp="1"/>
          </p:cNvSpPr>
          <p:nvPr>
            <p:ph type="sldNum" sz="quarter" idx="12"/>
          </p:nvPr>
        </p:nvSpPr>
        <p:spPr/>
        <p:txBody>
          <a:bodyPr/>
          <a:lstStyle/>
          <a:p>
            <a:fld id="{330EA680-D336-4FF7-8B7A-9848BB0A1C32}" type="slidenum">
              <a:rPr lang="en-US" smtClean="0"/>
              <a:t>14</a:t>
            </a:fld>
            <a:endParaRPr lang="en-US"/>
          </a:p>
        </p:txBody>
      </p:sp>
      <p:sp>
        <p:nvSpPr>
          <p:cNvPr id="4" name="Content Placeholder 3">
            <a:extLst>
              <a:ext uri="{FF2B5EF4-FFF2-40B4-BE49-F238E27FC236}">
                <a16:creationId xmlns:a16="http://schemas.microsoft.com/office/drawing/2014/main" id="{D4DD6FB1-BA60-C646-9BCD-5EBA67B5CF6F}"/>
              </a:ext>
            </a:extLst>
          </p:cNvPr>
          <p:cNvSpPr>
            <a:spLocks noGrp="1"/>
          </p:cNvSpPr>
          <p:nvPr>
            <p:ph idx="1"/>
          </p:nvPr>
        </p:nvSpPr>
        <p:spPr>
          <a:xfrm>
            <a:off x="203499" y="898898"/>
            <a:ext cx="10515600" cy="4351338"/>
          </a:xfrm>
        </p:spPr>
        <p:txBody>
          <a:bodyPr/>
          <a:lstStyle/>
          <a:p>
            <a:r>
              <a:rPr lang="en-NA" sz="1800" dirty="0"/>
              <a:t>NaSIA appreciates all its key stakeholders (particularly Namfisa and the Ministry of Finance) for their willingness to engage with the savings and investments industry on matters of policy and regulation t</a:t>
            </a:r>
            <a:r>
              <a:rPr lang="en-GB" sz="1800" dirty="0"/>
              <a:t>o ensure that the savings and investment industry remains relevant and sustainable in the interest of Namibia.</a:t>
            </a:r>
            <a:endParaRPr lang="en-NA" sz="1800" dirty="0"/>
          </a:p>
        </p:txBody>
      </p:sp>
    </p:spTree>
    <p:extLst>
      <p:ext uri="{BB962C8B-B14F-4D97-AF65-F5344CB8AC3E}">
        <p14:creationId xmlns:p14="http://schemas.microsoft.com/office/powerpoint/2010/main" val="3469287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2CC30-21CD-4693-8ADF-0E84E43E6910}"/>
              </a:ext>
            </a:extLst>
          </p:cNvPr>
          <p:cNvSpPr>
            <a:spLocks noGrp="1"/>
          </p:cNvSpPr>
          <p:nvPr>
            <p:ph type="title"/>
          </p:nvPr>
        </p:nvSpPr>
        <p:spPr>
          <a:xfrm>
            <a:off x="3631510" y="1927595"/>
            <a:ext cx="3071131" cy="744583"/>
          </a:xfrm>
        </p:spPr>
        <p:txBody>
          <a:bodyPr>
            <a:normAutofit/>
          </a:bodyPr>
          <a:lstStyle/>
          <a:p>
            <a:r>
              <a:rPr lang="en-US" sz="2900" b="1" dirty="0">
                <a:solidFill>
                  <a:schemeClr val="accent1">
                    <a:lumMod val="50000"/>
                  </a:schemeClr>
                </a:solidFill>
                <a:latin typeface="Arial"/>
                <a:cs typeface="Arial"/>
              </a:rPr>
              <a:t>THANK YOU </a:t>
            </a:r>
          </a:p>
        </p:txBody>
      </p:sp>
      <p:sp>
        <p:nvSpPr>
          <p:cNvPr id="4" name="Content Placeholder 3">
            <a:extLst>
              <a:ext uri="{FF2B5EF4-FFF2-40B4-BE49-F238E27FC236}">
                <a16:creationId xmlns:a16="http://schemas.microsoft.com/office/drawing/2014/main" id="{06CD33B3-B671-43C6-8AA8-F2C25AE112C1}"/>
              </a:ext>
            </a:extLst>
          </p:cNvPr>
          <p:cNvSpPr>
            <a:spLocks noGrp="1"/>
          </p:cNvSpPr>
          <p:nvPr>
            <p:ph idx="1"/>
          </p:nvPr>
        </p:nvSpPr>
        <p:spPr>
          <a:xfrm>
            <a:off x="591620" y="1078394"/>
            <a:ext cx="10515600" cy="4952536"/>
          </a:xfrm>
        </p:spPr>
        <p:txBody>
          <a:bodyPr>
            <a:normAutofit/>
          </a:bodyPr>
          <a:lstStyle/>
          <a:p>
            <a:pPr marL="0" indent="0">
              <a:buNone/>
            </a:pPr>
            <a:endParaRPr lang="en-US" sz="2000" dirty="0">
              <a:latin typeface="Arial" panose="020B0604020202020204" pitchFamily="34" charset="0"/>
              <a:cs typeface="Arial" panose="020B0604020202020204" pitchFamily="34" charset="0"/>
            </a:endParaRPr>
          </a:p>
          <a:p>
            <a:pPr>
              <a:buFont typeface="Wingdings" panose="05000000000000000000" pitchFamily="2" charset="2"/>
              <a:buChar char="v"/>
            </a:pPr>
            <a:endParaRPr lang="en-US" sz="1600" dirty="0">
              <a:latin typeface="Arial" panose="020B0604020202020204" pitchFamily="34" charset="0"/>
              <a:cs typeface="Arial" panose="020B0604020202020204" pitchFamily="34" charset="0"/>
            </a:endParaRPr>
          </a:p>
          <a:p>
            <a:pPr>
              <a:buFont typeface="Wingdings" panose="05000000000000000000" pitchFamily="2" charset="2"/>
              <a:buChar char="v"/>
            </a:pPr>
            <a:endParaRPr lang="en-US" sz="1600" dirty="0">
              <a:latin typeface="Arial" panose="020B0604020202020204" pitchFamily="34" charset="0"/>
              <a:cs typeface="Arial" panose="020B0604020202020204" pitchFamily="34" charset="0"/>
            </a:endParaRPr>
          </a:p>
          <a:p>
            <a:pPr>
              <a:buFont typeface="Wingdings" panose="05000000000000000000" pitchFamily="2" charset="2"/>
              <a:buChar char="v"/>
            </a:pPr>
            <a:endParaRPr lang="en-US" sz="1600" dirty="0">
              <a:latin typeface="Arial" panose="020B0604020202020204" pitchFamily="34" charset="0"/>
              <a:cs typeface="Arial" panose="020B0604020202020204" pitchFamily="34" charset="0"/>
            </a:endParaRPr>
          </a:p>
          <a:p>
            <a:pPr>
              <a:buFont typeface="Wingdings" panose="05000000000000000000" pitchFamily="2" charset="2"/>
              <a:buChar char="v"/>
            </a:pPr>
            <a:endParaRPr lang="en-US" sz="1600"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539D3872-EB75-5C4A-A10E-1ABB24962C16}"/>
              </a:ext>
            </a:extLst>
          </p:cNvPr>
          <p:cNvSpPr>
            <a:spLocks noGrp="1"/>
          </p:cNvSpPr>
          <p:nvPr>
            <p:ph type="sldNum" sz="quarter" idx="12"/>
          </p:nvPr>
        </p:nvSpPr>
        <p:spPr/>
        <p:txBody>
          <a:bodyPr/>
          <a:lstStyle/>
          <a:p>
            <a:fld id="{330EA680-D336-4FF7-8B7A-9848BB0A1C32}" type="slidenum">
              <a:rPr lang="en-US" smtClean="0"/>
              <a:t>15</a:t>
            </a:fld>
            <a:endParaRPr lang="en-US"/>
          </a:p>
        </p:txBody>
      </p:sp>
    </p:spTree>
    <p:extLst>
      <p:ext uri="{BB962C8B-B14F-4D97-AF65-F5344CB8AC3E}">
        <p14:creationId xmlns:p14="http://schemas.microsoft.com/office/powerpoint/2010/main" val="1130267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2CC30-21CD-4693-8ADF-0E84E43E6910}"/>
              </a:ext>
            </a:extLst>
          </p:cNvPr>
          <p:cNvSpPr>
            <a:spLocks noGrp="1"/>
          </p:cNvSpPr>
          <p:nvPr>
            <p:ph type="title"/>
          </p:nvPr>
        </p:nvSpPr>
        <p:spPr>
          <a:xfrm>
            <a:off x="1241585" y="84083"/>
            <a:ext cx="7666608" cy="638051"/>
          </a:xfrm>
        </p:spPr>
        <p:txBody>
          <a:bodyPr>
            <a:normAutofit/>
          </a:bodyPr>
          <a:lstStyle/>
          <a:p>
            <a:r>
              <a:rPr lang="en-US" sz="3200" b="1" dirty="0">
                <a:solidFill>
                  <a:schemeClr val="accent1">
                    <a:lumMod val="50000"/>
                  </a:schemeClr>
                </a:solidFill>
                <a:latin typeface="Arial"/>
                <a:cs typeface="Calibri Light"/>
              </a:rPr>
              <a:t>Content</a:t>
            </a:r>
            <a:endParaRPr lang="en-US" sz="3200" b="1" dirty="0">
              <a:solidFill>
                <a:schemeClr val="accent1">
                  <a:lumMod val="50000"/>
                </a:schemeClr>
              </a:solidFill>
              <a:latin typeface="Arial"/>
              <a:cs typeface="Arial"/>
            </a:endParaRPr>
          </a:p>
        </p:txBody>
      </p:sp>
      <p:sp>
        <p:nvSpPr>
          <p:cNvPr id="3" name="Content Placeholder 2">
            <a:extLst>
              <a:ext uri="{FF2B5EF4-FFF2-40B4-BE49-F238E27FC236}">
                <a16:creationId xmlns:a16="http://schemas.microsoft.com/office/drawing/2014/main" id="{230969B5-F182-487B-B8AC-0F40F36CE290}"/>
              </a:ext>
            </a:extLst>
          </p:cNvPr>
          <p:cNvSpPr>
            <a:spLocks noGrp="1"/>
          </p:cNvSpPr>
          <p:nvPr>
            <p:ph idx="1"/>
          </p:nvPr>
        </p:nvSpPr>
        <p:spPr>
          <a:xfrm>
            <a:off x="838200" y="541867"/>
            <a:ext cx="10515600" cy="4297261"/>
          </a:xfrm>
        </p:spPr>
        <p:txBody>
          <a:bodyPr vert="horz" lIns="91440" tIns="45720" rIns="91440" bIns="45720" rtlCol="0" anchor="t">
            <a:normAutofit/>
          </a:bodyPr>
          <a:lstStyle/>
          <a:p>
            <a:pPr marL="0" indent="0">
              <a:buNone/>
            </a:pPr>
            <a:endParaRPr lang="en-US" sz="2400" dirty="0">
              <a:latin typeface="Arial"/>
              <a:cs typeface="Calibri"/>
            </a:endParaRPr>
          </a:p>
          <a:p>
            <a:pPr marL="457200" indent="-457200">
              <a:buAutoNum type="arabicPeriod"/>
            </a:pPr>
            <a:r>
              <a:rPr lang="en-US" sz="2000" dirty="0">
                <a:latin typeface="Arial"/>
                <a:cs typeface="Calibri"/>
              </a:rPr>
              <a:t>About </a:t>
            </a:r>
            <a:r>
              <a:rPr lang="en-US" sz="2000" dirty="0" err="1">
                <a:latin typeface="Arial"/>
                <a:cs typeface="Calibri"/>
              </a:rPr>
              <a:t>NaSIA</a:t>
            </a:r>
            <a:endParaRPr lang="en-US" sz="2000" dirty="0">
              <a:latin typeface="Arial"/>
              <a:cs typeface="Calibri"/>
            </a:endParaRPr>
          </a:p>
          <a:p>
            <a:pPr marL="457200" indent="-457200">
              <a:buAutoNum type="arabicPeriod"/>
            </a:pPr>
            <a:r>
              <a:rPr lang="en-US" sz="2000" dirty="0">
                <a:latin typeface="Arial"/>
                <a:cs typeface="Calibri"/>
              </a:rPr>
              <a:t>Members</a:t>
            </a:r>
          </a:p>
          <a:p>
            <a:pPr marL="457200" indent="-457200">
              <a:buFont typeface="Arial" panose="020B0604020202020204" pitchFamily="34" charset="0"/>
              <a:buAutoNum type="arabicPeriod"/>
            </a:pPr>
            <a:r>
              <a:rPr lang="en-US" sz="2000" dirty="0">
                <a:latin typeface="Arial"/>
                <a:cs typeface="Calibri"/>
              </a:rPr>
              <a:t>The Savings and Investment Industry, an overview</a:t>
            </a:r>
          </a:p>
          <a:p>
            <a:pPr marL="457200" indent="-457200">
              <a:buFont typeface="Arial" panose="020B0604020202020204" pitchFamily="34" charset="0"/>
              <a:buAutoNum type="arabicPeriod"/>
            </a:pPr>
            <a:r>
              <a:rPr lang="en-US" sz="2000" dirty="0">
                <a:latin typeface="Arial"/>
                <a:cs typeface="Calibri"/>
              </a:rPr>
              <a:t>Ensuring the sustainability of the Savings and Investment Industry for growth</a:t>
            </a:r>
          </a:p>
          <a:p>
            <a:pPr marL="457200" indent="-457200">
              <a:buFont typeface="Arial" panose="020B0604020202020204" pitchFamily="34" charset="0"/>
              <a:buAutoNum type="arabicPeriod"/>
            </a:pPr>
            <a:r>
              <a:rPr lang="en-US" sz="2000" dirty="0">
                <a:latin typeface="Arial"/>
                <a:cs typeface="Calibri"/>
              </a:rPr>
              <a:t>Economic recovery (vaccination drive) </a:t>
            </a:r>
          </a:p>
          <a:p>
            <a:pPr marL="457200" indent="-457200">
              <a:buFont typeface="Arial" panose="020B0604020202020204" pitchFamily="34" charset="0"/>
              <a:buAutoNum type="arabicPeriod"/>
            </a:pPr>
            <a:r>
              <a:rPr lang="en-US" sz="2000" dirty="0">
                <a:latin typeface="Arial"/>
                <a:cs typeface="Calibri"/>
              </a:rPr>
              <a:t>Conclusion</a:t>
            </a:r>
          </a:p>
          <a:p>
            <a:pPr marL="457200" indent="-457200">
              <a:buAutoNum type="arabicPeriod"/>
            </a:pPr>
            <a:endParaRPr lang="en-US" sz="2000" dirty="0">
              <a:latin typeface="Arial"/>
              <a:cs typeface="Calibri"/>
            </a:endParaRPr>
          </a:p>
          <a:p>
            <a:pPr marL="457200" indent="-457200">
              <a:buAutoNum type="arabicPeriod"/>
            </a:pPr>
            <a:endParaRPr lang="en-US" sz="2400" dirty="0">
              <a:latin typeface="Arial"/>
              <a:cs typeface="Calibri"/>
            </a:endParaRPr>
          </a:p>
          <a:p>
            <a:pPr marL="457200" indent="-457200">
              <a:buAutoNum type="arabicPeriod"/>
            </a:pPr>
            <a:endParaRPr lang="en-US" sz="2400" dirty="0">
              <a:latin typeface="Arial"/>
              <a:cs typeface="Calibri"/>
            </a:endParaRPr>
          </a:p>
          <a:p>
            <a:pPr marL="0" indent="0">
              <a:buNone/>
            </a:pPr>
            <a:endParaRPr lang="en-US" sz="2400" dirty="0">
              <a:latin typeface="Arial"/>
              <a:cs typeface="Calibri"/>
            </a:endParaRPr>
          </a:p>
          <a:p>
            <a:endParaRPr lang="en-US" sz="2400" dirty="0">
              <a:latin typeface="Arial"/>
              <a:cs typeface="Calibri"/>
            </a:endParaRPr>
          </a:p>
          <a:p>
            <a:pPr marL="0" indent="0">
              <a:buNone/>
            </a:pPr>
            <a:endParaRPr lang="en-US" sz="2400" dirty="0">
              <a:latin typeface="Arial"/>
              <a:cs typeface="Calibri"/>
            </a:endParaRPr>
          </a:p>
        </p:txBody>
      </p:sp>
      <p:sp>
        <p:nvSpPr>
          <p:cNvPr id="4" name="Slide Number Placeholder 3">
            <a:extLst>
              <a:ext uri="{FF2B5EF4-FFF2-40B4-BE49-F238E27FC236}">
                <a16:creationId xmlns:a16="http://schemas.microsoft.com/office/drawing/2014/main" id="{20D7C162-7A86-504D-A519-AB4BF40AA6CA}"/>
              </a:ext>
            </a:extLst>
          </p:cNvPr>
          <p:cNvSpPr>
            <a:spLocks noGrp="1"/>
          </p:cNvSpPr>
          <p:nvPr>
            <p:ph type="sldNum" sz="quarter" idx="12"/>
          </p:nvPr>
        </p:nvSpPr>
        <p:spPr/>
        <p:txBody>
          <a:bodyPr/>
          <a:lstStyle/>
          <a:p>
            <a:fld id="{330EA680-D336-4FF7-8B7A-9848BB0A1C32}" type="slidenum">
              <a:rPr lang="en-US" smtClean="0"/>
              <a:t>2</a:t>
            </a:fld>
            <a:endParaRPr lang="en-US"/>
          </a:p>
        </p:txBody>
      </p:sp>
    </p:spTree>
    <p:extLst>
      <p:ext uri="{BB962C8B-B14F-4D97-AF65-F5344CB8AC3E}">
        <p14:creationId xmlns:p14="http://schemas.microsoft.com/office/powerpoint/2010/main" val="2414109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D2CC30-21CD-4693-8ADF-0E84E43E6910}"/>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b="1" kern="1200">
                <a:solidFill>
                  <a:srgbClr val="FFFFFF"/>
                </a:solidFill>
                <a:latin typeface="+mj-lt"/>
                <a:ea typeface="+mj-ea"/>
                <a:cs typeface="+mj-cs"/>
              </a:rPr>
              <a:t>About NaSIA</a:t>
            </a:r>
          </a:p>
        </p:txBody>
      </p:sp>
      <p:sp>
        <p:nvSpPr>
          <p:cNvPr id="3" name="TextBox 2">
            <a:extLst>
              <a:ext uri="{FF2B5EF4-FFF2-40B4-BE49-F238E27FC236}">
                <a16:creationId xmlns:a16="http://schemas.microsoft.com/office/drawing/2014/main" id="{580BCD95-CCDD-427C-87C2-A509C77B2069}"/>
              </a:ext>
            </a:extLst>
          </p:cNvPr>
          <p:cNvSpPr txBox="1"/>
          <p:nvPr/>
        </p:nvSpPr>
        <p:spPr>
          <a:xfrm>
            <a:off x="4810259" y="649480"/>
            <a:ext cx="6555347" cy="5546047"/>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sz="1700"/>
              <a:t>Represents the majority of the country's Asset Managers, Collective Investment Scheme (CIS) management companies, Linked Investment Service Providers (LISPs) and life insurance companies.</a:t>
            </a:r>
          </a:p>
          <a:p>
            <a:pPr marL="285750" indent="-228600">
              <a:lnSpc>
                <a:spcPct val="90000"/>
              </a:lnSpc>
              <a:spcAft>
                <a:spcPts val="600"/>
              </a:spcAft>
              <a:buFont typeface="Arial" panose="020B0604020202020204" pitchFamily="34" charset="0"/>
              <a:buChar char="•"/>
            </a:pPr>
            <a:endParaRPr lang="en-US" sz="1700"/>
          </a:p>
          <a:p>
            <a:pPr marL="285750" indent="-228600">
              <a:lnSpc>
                <a:spcPct val="90000"/>
              </a:lnSpc>
              <a:spcAft>
                <a:spcPts val="600"/>
              </a:spcAft>
              <a:buFont typeface="Arial" panose="020B0604020202020204" pitchFamily="34" charset="0"/>
              <a:buChar char="•"/>
            </a:pPr>
            <a:r>
              <a:rPr lang="en-US" sz="1700"/>
              <a:t>Formed in 2017 by members of the Association for Unit Trusts in Namibia (AUTN), the Investment Managers Association of Namibia (IMAN) and the Life Assurers Association of Namibia (LAAN). These associations disbanded and their assets and activities were transferred to NaSIA.</a:t>
            </a:r>
          </a:p>
          <a:p>
            <a:pPr marL="285750" indent="-228600">
              <a:lnSpc>
                <a:spcPct val="90000"/>
              </a:lnSpc>
              <a:spcAft>
                <a:spcPts val="600"/>
              </a:spcAft>
              <a:buFont typeface="Arial" panose="020B0604020202020204" pitchFamily="34" charset="0"/>
              <a:buChar char="•"/>
            </a:pPr>
            <a:endParaRPr lang="en-US" sz="1700"/>
          </a:p>
          <a:p>
            <a:pPr marL="285750" indent="-228600">
              <a:lnSpc>
                <a:spcPct val="90000"/>
              </a:lnSpc>
              <a:spcAft>
                <a:spcPts val="600"/>
              </a:spcAft>
              <a:buFont typeface="Arial" panose="020B0604020202020204" pitchFamily="34" charset="0"/>
              <a:buChar char="•"/>
            </a:pPr>
            <a:r>
              <a:rPr lang="en-US" sz="1700"/>
              <a:t>NaSIA enables the non-banking sector to speak with one voice and represents the unified goal of ensuring that the Namibian savings and investment industry remains relevant and sustainable into the future in the interest of not only of NaSIA and its members, but also the country and its citizens.</a:t>
            </a:r>
          </a:p>
          <a:p>
            <a:pPr marL="285750" indent="-228600">
              <a:lnSpc>
                <a:spcPct val="90000"/>
              </a:lnSpc>
              <a:spcAft>
                <a:spcPts val="600"/>
              </a:spcAft>
              <a:buFont typeface="Arial" panose="020B0604020202020204" pitchFamily="34" charset="0"/>
              <a:buChar char="•"/>
            </a:pPr>
            <a:endParaRPr lang="en-US" sz="1700"/>
          </a:p>
          <a:p>
            <a:pPr marL="285750" indent="-228600">
              <a:lnSpc>
                <a:spcPct val="90000"/>
              </a:lnSpc>
              <a:spcAft>
                <a:spcPts val="600"/>
              </a:spcAft>
              <a:buFont typeface="Arial" panose="020B0604020202020204" pitchFamily="34" charset="0"/>
              <a:buChar char="•"/>
            </a:pPr>
            <a:r>
              <a:rPr lang="en-US" sz="1700"/>
              <a:t>NaSIA is incorporated as a not-for profit company and is empowered by a mandate from an industry that is considered a formidable partner around Government’s negotiation table where we proactively engage on policy, regulatory and issues of common concern.</a:t>
            </a:r>
          </a:p>
          <a:p>
            <a:pPr marL="285750" indent="-228600">
              <a:lnSpc>
                <a:spcPct val="90000"/>
              </a:lnSpc>
              <a:spcAft>
                <a:spcPts val="600"/>
              </a:spcAft>
              <a:buFont typeface="Arial" panose="020B0604020202020204" pitchFamily="34" charset="0"/>
              <a:buChar char="•"/>
            </a:pPr>
            <a:endParaRPr lang="en-US" sz="1700"/>
          </a:p>
          <a:p>
            <a:pPr marL="285750" indent="-228600">
              <a:lnSpc>
                <a:spcPct val="90000"/>
              </a:lnSpc>
              <a:spcAft>
                <a:spcPts val="600"/>
              </a:spcAft>
              <a:buFont typeface="Arial" panose="020B0604020202020204" pitchFamily="34" charset="0"/>
              <a:buChar char="•"/>
            </a:pPr>
            <a:endParaRPr lang="en-US" sz="1700"/>
          </a:p>
          <a:p>
            <a:pPr marL="285750" indent="-228600">
              <a:lnSpc>
                <a:spcPct val="90000"/>
              </a:lnSpc>
              <a:spcAft>
                <a:spcPts val="600"/>
              </a:spcAft>
              <a:buFont typeface="Arial" panose="020B0604020202020204" pitchFamily="34" charset="0"/>
              <a:buChar char="•"/>
            </a:pPr>
            <a:endParaRPr lang="en-US" sz="1700"/>
          </a:p>
          <a:p>
            <a:pPr indent="-228600">
              <a:lnSpc>
                <a:spcPct val="90000"/>
              </a:lnSpc>
              <a:spcAft>
                <a:spcPts val="600"/>
              </a:spcAft>
              <a:buFont typeface="Arial" panose="020B0604020202020204" pitchFamily="34" charset="0"/>
              <a:buChar char="•"/>
            </a:pPr>
            <a:endParaRPr lang="en-US" sz="1700"/>
          </a:p>
          <a:p>
            <a:pPr indent="-228600">
              <a:lnSpc>
                <a:spcPct val="90000"/>
              </a:lnSpc>
              <a:spcAft>
                <a:spcPts val="600"/>
              </a:spcAft>
              <a:buFont typeface="Arial" panose="020B0604020202020204" pitchFamily="34" charset="0"/>
              <a:buChar char="•"/>
            </a:pPr>
            <a:endParaRPr lang="en-US" sz="1700"/>
          </a:p>
        </p:txBody>
      </p:sp>
      <p:sp>
        <p:nvSpPr>
          <p:cNvPr id="4" name="Slide Number Placeholder 3">
            <a:extLst>
              <a:ext uri="{FF2B5EF4-FFF2-40B4-BE49-F238E27FC236}">
                <a16:creationId xmlns:a16="http://schemas.microsoft.com/office/drawing/2014/main" id="{A1EFE6CD-29F2-1B46-881E-69DBF4DF3ED4}"/>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a:spcAft>
                <a:spcPts val="600"/>
              </a:spcAft>
            </a:pPr>
            <a:fld id="{330EA680-D336-4FF7-8B7A-9848BB0A1C32}" type="slidenum">
              <a:rPr lang="en-US" sz="1100">
                <a:solidFill>
                  <a:schemeClr val="tx1">
                    <a:lumMod val="50000"/>
                    <a:lumOff val="50000"/>
                  </a:schemeClr>
                </a:solidFill>
              </a:rPr>
              <a:pPr>
                <a:spcAft>
                  <a:spcPts val="600"/>
                </a:spcAft>
              </a:pPr>
              <a:t>3</a:t>
            </a:fld>
            <a:endParaRPr lang="en-US" sz="1100">
              <a:solidFill>
                <a:schemeClr val="tx1">
                  <a:lumMod val="50000"/>
                  <a:lumOff val="50000"/>
                </a:schemeClr>
              </a:solidFill>
            </a:endParaRPr>
          </a:p>
        </p:txBody>
      </p:sp>
    </p:spTree>
    <p:extLst>
      <p:ext uri="{BB962C8B-B14F-4D97-AF65-F5344CB8AC3E}">
        <p14:creationId xmlns:p14="http://schemas.microsoft.com/office/powerpoint/2010/main" val="1442463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D2CC30-21CD-4693-8ADF-0E84E43E6910}"/>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5400" b="1" kern="1200">
                <a:solidFill>
                  <a:schemeClr val="tx1"/>
                </a:solidFill>
                <a:latin typeface="+mj-lt"/>
                <a:ea typeface="+mj-ea"/>
                <a:cs typeface="+mj-cs"/>
              </a:rPr>
              <a:t>Members</a:t>
            </a:r>
          </a:p>
        </p:txBody>
      </p:sp>
      <p:sp>
        <p:nvSpPr>
          <p:cNvPr id="16"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80BCD95-CCDD-427C-87C2-A509C77B2069}"/>
              </a:ext>
            </a:extLst>
          </p:cNvPr>
          <p:cNvSpPr txBox="1"/>
          <p:nvPr/>
        </p:nvSpPr>
        <p:spPr>
          <a:xfrm>
            <a:off x="630936" y="2807208"/>
            <a:ext cx="3429000" cy="3410712"/>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200" dirty="0" err="1"/>
              <a:t>NaSIA's</a:t>
            </a:r>
            <a:r>
              <a:rPr lang="en-US" sz="2200" dirty="0"/>
              <a:t> members are considered the custodian of the bulk of the nation's savings and investments (i.e. the non-banking sector) and are among the country's biggest contributors to the national GDP.</a:t>
            </a:r>
          </a:p>
          <a:p>
            <a:pPr marL="285750" indent="-228600">
              <a:lnSpc>
                <a:spcPct val="90000"/>
              </a:lnSpc>
              <a:spcAft>
                <a:spcPts val="600"/>
              </a:spcAft>
              <a:buFont typeface="Arial" panose="020B0604020202020204" pitchFamily="34" charset="0"/>
              <a:buChar char="•"/>
            </a:pPr>
            <a:endParaRPr lang="en-US" sz="2200" dirty="0"/>
          </a:p>
          <a:p>
            <a:pPr marL="285750" indent="-228600">
              <a:lnSpc>
                <a:spcPct val="90000"/>
              </a:lnSpc>
              <a:spcAft>
                <a:spcPts val="600"/>
              </a:spcAft>
              <a:buFont typeface="Arial" panose="020B0604020202020204" pitchFamily="34" charset="0"/>
              <a:buChar char="•"/>
            </a:pPr>
            <a:endParaRPr lang="en-US" sz="2200" dirty="0"/>
          </a:p>
          <a:p>
            <a:pPr indent="-228600">
              <a:lnSpc>
                <a:spcPct val="90000"/>
              </a:lnSpc>
              <a:spcAft>
                <a:spcPts val="600"/>
              </a:spcAft>
              <a:buFont typeface="Arial" panose="020B0604020202020204" pitchFamily="34" charset="0"/>
              <a:buChar char="•"/>
            </a:pPr>
            <a:endParaRPr lang="en-US" sz="2200" dirty="0"/>
          </a:p>
          <a:p>
            <a:pPr indent="-228600">
              <a:lnSpc>
                <a:spcPct val="90000"/>
              </a:lnSpc>
              <a:spcAft>
                <a:spcPts val="600"/>
              </a:spcAft>
              <a:buFont typeface="Arial" panose="020B0604020202020204" pitchFamily="34" charset="0"/>
              <a:buChar char="•"/>
            </a:pPr>
            <a:endParaRPr lang="en-US" sz="2200" dirty="0"/>
          </a:p>
        </p:txBody>
      </p:sp>
      <p:pic>
        <p:nvPicPr>
          <p:cNvPr id="6" name="Picture 5" descr="A picture containing company name&#10;&#10;Description automatically generated">
            <a:extLst>
              <a:ext uri="{FF2B5EF4-FFF2-40B4-BE49-F238E27FC236}">
                <a16:creationId xmlns:a16="http://schemas.microsoft.com/office/drawing/2014/main" id="{8A6DF7D6-A6DE-7D4F-98A1-9CA50934A1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4295" y="986809"/>
            <a:ext cx="7079051" cy="5008428"/>
          </a:xfrm>
          <a:prstGeom prst="rect">
            <a:avLst/>
          </a:prstGeom>
        </p:spPr>
      </p:pic>
      <p:sp>
        <p:nvSpPr>
          <p:cNvPr id="4" name="Slide Number Placeholder 3">
            <a:extLst>
              <a:ext uri="{FF2B5EF4-FFF2-40B4-BE49-F238E27FC236}">
                <a16:creationId xmlns:a16="http://schemas.microsoft.com/office/drawing/2014/main" id="{A1EFE6CD-29F2-1B46-881E-69DBF4DF3ED4}"/>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330EA680-D336-4FF7-8B7A-9848BB0A1C32}" type="slidenum">
              <a:rPr lang="en-US" smtClean="0"/>
              <a:pPr>
                <a:spcAft>
                  <a:spcPts val="600"/>
                </a:spcAft>
              </a:pPr>
              <a:t>4</a:t>
            </a:fld>
            <a:endParaRPr lang="en-US"/>
          </a:p>
        </p:txBody>
      </p:sp>
      <p:pic>
        <p:nvPicPr>
          <p:cNvPr id="7" name="Picture 6">
            <a:extLst>
              <a:ext uri="{FF2B5EF4-FFF2-40B4-BE49-F238E27FC236}">
                <a16:creationId xmlns:a16="http://schemas.microsoft.com/office/drawing/2014/main" id="{1A5C7658-B29A-EA4B-82D0-A91E43D42AEB}"/>
              </a:ext>
            </a:extLst>
          </p:cNvPr>
          <p:cNvPicPr>
            <a:picLocks noChangeAspect="1"/>
          </p:cNvPicPr>
          <p:nvPr/>
        </p:nvPicPr>
        <p:blipFill>
          <a:blip r:embed="rId4"/>
          <a:stretch>
            <a:fillRect/>
          </a:stretch>
        </p:blipFill>
        <p:spPr>
          <a:xfrm>
            <a:off x="6442562" y="1811757"/>
            <a:ext cx="894153" cy="600870"/>
          </a:xfrm>
          <a:prstGeom prst="rect">
            <a:avLst/>
          </a:prstGeom>
        </p:spPr>
      </p:pic>
      <p:sp>
        <p:nvSpPr>
          <p:cNvPr id="9" name="TextBox 8">
            <a:extLst>
              <a:ext uri="{FF2B5EF4-FFF2-40B4-BE49-F238E27FC236}">
                <a16:creationId xmlns:a16="http://schemas.microsoft.com/office/drawing/2014/main" id="{8C85F755-3EF1-DA4D-9755-B0AD0E7A411E}"/>
              </a:ext>
            </a:extLst>
          </p:cNvPr>
          <p:cNvSpPr txBox="1"/>
          <p:nvPr/>
        </p:nvSpPr>
        <p:spPr>
          <a:xfrm>
            <a:off x="10248173" y="2592044"/>
            <a:ext cx="1208721" cy="602977"/>
          </a:xfrm>
          <a:prstGeom prst="rect">
            <a:avLst/>
          </a:prstGeom>
          <a:solidFill>
            <a:schemeClr val="bg1"/>
          </a:solidFill>
        </p:spPr>
        <p:txBody>
          <a:bodyPr wrap="square" rtlCol="0">
            <a:spAutoFit/>
          </a:bodyPr>
          <a:lstStyle/>
          <a:p>
            <a:endParaRPr lang="en-NA" dirty="0"/>
          </a:p>
        </p:txBody>
      </p:sp>
      <p:sp>
        <p:nvSpPr>
          <p:cNvPr id="19" name="TextBox 18">
            <a:extLst>
              <a:ext uri="{FF2B5EF4-FFF2-40B4-BE49-F238E27FC236}">
                <a16:creationId xmlns:a16="http://schemas.microsoft.com/office/drawing/2014/main" id="{A032D873-D20D-A044-A9C4-7DFCC836274C}"/>
              </a:ext>
            </a:extLst>
          </p:cNvPr>
          <p:cNvSpPr txBox="1"/>
          <p:nvPr/>
        </p:nvSpPr>
        <p:spPr>
          <a:xfrm>
            <a:off x="9039452" y="3491023"/>
            <a:ext cx="1208721" cy="602977"/>
          </a:xfrm>
          <a:prstGeom prst="rect">
            <a:avLst/>
          </a:prstGeom>
          <a:solidFill>
            <a:schemeClr val="bg1"/>
          </a:solidFill>
        </p:spPr>
        <p:txBody>
          <a:bodyPr wrap="square" rtlCol="0">
            <a:spAutoFit/>
          </a:bodyPr>
          <a:lstStyle/>
          <a:p>
            <a:endParaRPr lang="en-NA" dirty="0"/>
          </a:p>
        </p:txBody>
      </p:sp>
    </p:spTree>
    <p:extLst>
      <p:ext uri="{BB962C8B-B14F-4D97-AF65-F5344CB8AC3E}">
        <p14:creationId xmlns:p14="http://schemas.microsoft.com/office/powerpoint/2010/main" val="3751728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2CC30-21CD-4693-8ADF-0E84E43E6910}"/>
              </a:ext>
            </a:extLst>
          </p:cNvPr>
          <p:cNvSpPr>
            <a:spLocks noGrp="1"/>
          </p:cNvSpPr>
          <p:nvPr>
            <p:ph type="title"/>
          </p:nvPr>
        </p:nvSpPr>
        <p:spPr>
          <a:xfrm>
            <a:off x="1477391" y="72162"/>
            <a:ext cx="9166935" cy="744583"/>
          </a:xfrm>
        </p:spPr>
        <p:txBody>
          <a:bodyPr>
            <a:normAutofit fontScale="90000"/>
          </a:bodyPr>
          <a:lstStyle/>
          <a:p>
            <a:r>
              <a:rPr lang="en-US" sz="2900" b="1" dirty="0">
                <a:solidFill>
                  <a:schemeClr val="accent1">
                    <a:lumMod val="50000"/>
                  </a:schemeClr>
                </a:solidFill>
                <a:latin typeface="Arial"/>
                <a:cs typeface="Arial"/>
              </a:rPr>
              <a:t>The Savings and Investment Industry, an overview</a:t>
            </a:r>
            <a:br>
              <a:rPr lang="en-US" sz="2900" b="1" dirty="0">
                <a:solidFill>
                  <a:schemeClr val="accent1">
                    <a:lumMod val="50000"/>
                  </a:schemeClr>
                </a:solidFill>
                <a:latin typeface="Arial"/>
                <a:cs typeface="Arial"/>
              </a:rPr>
            </a:br>
            <a:endParaRPr lang="en-US" sz="2900" b="1" dirty="0">
              <a:solidFill>
                <a:schemeClr val="accent1">
                  <a:lumMod val="50000"/>
                </a:schemeClr>
              </a:solidFill>
              <a:latin typeface="Arial"/>
              <a:cs typeface="Arial"/>
            </a:endParaRPr>
          </a:p>
        </p:txBody>
      </p:sp>
      <p:sp>
        <p:nvSpPr>
          <p:cNvPr id="3" name="TextBox 2">
            <a:extLst>
              <a:ext uri="{FF2B5EF4-FFF2-40B4-BE49-F238E27FC236}">
                <a16:creationId xmlns:a16="http://schemas.microsoft.com/office/drawing/2014/main" id="{580BCD95-CCDD-427C-87C2-A509C77B2069}"/>
              </a:ext>
            </a:extLst>
          </p:cNvPr>
          <p:cNvSpPr txBox="1"/>
          <p:nvPr/>
        </p:nvSpPr>
        <p:spPr>
          <a:xfrm>
            <a:off x="197654" y="874245"/>
            <a:ext cx="11468827" cy="5632311"/>
          </a:xfrm>
          <a:prstGeom prst="rect">
            <a:avLst/>
          </a:prstGeom>
          <a:noFill/>
        </p:spPr>
        <p:txBody>
          <a:bodyPr wrap="square" rtlCol="0">
            <a:spAutoFit/>
          </a:bodyPr>
          <a:lstStyle/>
          <a:p>
            <a:r>
              <a:rPr lang="en-US" dirty="0"/>
              <a:t>The assets of the Non-bank Financial Institutions Sector (NBFI) grew by 4.59 percent from N$341.9 billion in 2020 (Q4) to N$357.6 billion in 2021 (Q1), despite the continued recessionary conditions, worsened by COVID-19 during 2020 and 2021, thanks to the stellar performance of the equity markets.</a:t>
            </a:r>
          </a:p>
          <a:p>
            <a:endParaRPr lang="en-US" dirty="0"/>
          </a:p>
          <a:p>
            <a:r>
              <a:rPr lang="en-US" dirty="0" err="1"/>
              <a:t>NaSIA</a:t>
            </a:r>
            <a:r>
              <a:rPr lang="en-US" dirty="0"/>
              <a:t> members accounts for N$ 256.04 billion (71.6%) of that amount.</a:t>
            </a:r>
          </a:p>
          <a:p>
            <a:endParaRPr lang="en-US" dirty="0"/>
          </a:p>
          <a:p>
            <a:r>
              <a:rPr lang="en-US" dirty="0"/>
              <a:t>Historic timeline of regulatory changes: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FIMA </a:t>
            </a:r>
            <a:r>
              <a:rPr lang="en-US" dirty="0" err="1"/>
              <a:t>gazetted</a:t>
            </a:r>
            <a:endParaRPr lang="en-US" dirty="0"/>
          </a:p>
          <a:p>
            <a:endParaRPr lang="en-US" dirty="0"/>
          </a:p>
        </p:txBody>
      </p:sp>
      <p:sp>
        <p:nvSpPr>
          <p:cNvPr id="4" name="Slide Number Placeholder 3">
            <a:extLst>
              <a:ext uri="{FF2B5EF4-FFF2-40B4-BE49-F238E27FC236}">
                <a16:creationId xmlns:a16="http://schemas.microsoft.com/office/drawing/2014/main" id="{A1EFE6CD-29F2-1B46-881E-69DBF4DF3ED4}"/>
              </a:ext>
            </a:extLst>
          </p:cNvPr>
          <p:cNvSpPr>
            <a:spLocks noGrp="1"/>
          </p:cNvSpPr>
          <p:nvPr>
            <p:ph type="sldNum" sz="quarter" idx="12"/>
          </p:nvPr>
        </p:nvSpPr>
        <p:spPr/>
        <p:txBody>
          <a:bodyPr/>
          <a:lstStyle/>
          <a:p>
            <a:fld id="{330EA680-D336-4FF7-8B7A-9848BB0A1C32}" type="slidenum">
              <a:rPr lang="en-US" smtClean="0"/>
              <a:t>5</a:t>
            </a:fld>
            <a:endParaRPr lang="en-US"/>
          </a:p>
        </p:txBody>
      </p:sp>
      <p:pic>
        <p:nvPicPr>
          <p:cNvPr id="11" name="Picture 10">
            <a:extLst>
              <a:ext uri="{FF2B5EF4-FFF2-40B4-BE49-F238E27FC236}">
                <a16:creationId xmlns:a16="http://schemas.microsoft.com/office/drawing/2014/main" id="{4FB24692-FF65-8F4A-8444-4ABD3FAE5E69}"/>
              </a:ext>
            </a:extLst>
          </p:cNvPr>
          <p:cNvPicPr>
            <a:picLocks noChangeAspect="1"/>
          </p:cNvPicPr>
          <p:nvPr/>
        </p:nvPicPr>
        <p:blipFill>
          <a:blip r:embed="rId4"/>
          <a:stretch>
            <a:fillRect/>
          </a:stretch>
        </p:blipFill>
        <p:spPr>
          <a:xfrm>
            <a:off x="197654" y="2951854"/>
            <a:ext cx="9499600" cy="2933700"/>
          </a:xfrm>
          <a:prstGeom prst="rect">
            <a:avLst/>
          </a:prstGeom>
        </p:spPr>
      </p:pic>
    </p:spTree>
    <p:extLst>
      <p:ext uri="{BB962C8B-B14F-4D97-AF65-F5344CB8AC3E}">
        <p14:creationId xmlns:p14="http://schemas.microsoft.com/office/powerpoint/2010/main" val="3785676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2CC30-21CD-4693-8ADF-0E84E43E6910}"/>
              </a:ext>
            </a:extLst>
          </p:cNvPr>
          <p:cNvSpPr>
            <a:spLocks noGrp="1"/>
          </p:cNvSpPr>
          <p:nvPr>
            <p:ph type="title"/>
          </p:nvPr>
        </p:nvSpPr>
        <p:spPr>
          <a:xfrm>
            <a:off x="1477391" y="72162"/>
            <a:ext cx="9166935" cy="744583"/>
          </a:xfrm>
        </p:spPr>
        <p:txBody>
          <a:bodyPr>
            <a:normAutofit fontScale="90000"/>
          </a:bodyPr>
          <a:lstStyle/>
          <a:p>
            <a:r>
              <a:rPr lang="en-US" sz="2900" b="1" dirty="0">
                <a:solidFill>
                  <a:schemeClr val="accent1">
                    <a:lumMod val="50000"/>
                  </a:schemeClr>
                </a:solidFill>
                <a:latin typeface="Arial"/>
                <a:cs typeface="Arial"/>
              </a:rPr>
              <a:t>The Savings and Investment Industry, an overview</a:t>
            </a:r>
            <a:br>
              <a:rPr lang="en-US" sz="2900" b="1" dirty="0">
                <a:solidFill>
                  <a:schemeClr val="accent1">
                    <a:lumMod val="50000"/>
                  </a:schemeClr>
                </a:solidFill>
                <a:latin typeface="Arial"/>
                <a:cs typeface="Arial"/>
              </a:rPr>
            </a:br>
            <a:endParaRPr lang="en-US" sz="2900" b="1" dirty="0">
              <a:solidFill>
                <a:schemeClr val="accent1">
                  <a:lumMod val="50000"/>
                </a:schemeClr>
              </a:solidFill>
              <a:latin typeface="Arial"/>
              <a:cs typeface="Arial"/>
            </a:endParaRPr>
          </a:p>
        </p:txBody>
      </p:sp>
      <p:sp>
        <p:nvSpPr>
          <p:cNvPr id="3" name="TextBox 2">
            <a:extLst>
              <a:ext uri="{FF2B5EF4-FFF2-40B4-BE49-F238E27FC236}">
                <a16:creationId xmlns:a16="http://schemas.microsoft.com/office/drawing/2014/main" id="{580BCD95-CCDD-427C-87C2-A509C77B2069}"/>
              </a:ext>
            </a:extLst>
          </p:cNvPr>
          <p:cNvSpPr txBox="1"/>
          <p:nvPr/>
        </p:nvSpPr>
        <p:spPr>
          <a:xfrm>
            <a:off x="197654" y="874245"/>
            <a:ext cx="11468827" cy="646331"/>
          </a:xfrm>
          <a:prstGeom prst="rect">
            <a:avLst/>
          </a:prstGeom>
          <a:noFill/>
        </p:spPr>
        <p:txBody>
          <a:bodyPr wrap="square" rtlCol="0">
            <a:spAutoFit/>
          </a:bodyPr>
          <a:lstStyle/>
          <a:p>
            <a:r>
              <a:rPr lang="en-US" dirty="0"/>
              <a:t>Namibia has one of the highest relative contractual saving pools in the world. </a:t>
            </a:r>
          </a:p>
          <a:p>
            <a:endParaRPr lang="en-US" dirty="0"/>
          </a:p>
        </p:txBody>
      </p:sp>
      <p:sp>
        <p:nvSpPr>
          <p:cNvPr id="4" name="Slide Number Placeholder 3">
            <a:extLst>
              <a:ext uri="{FF2B5EF4-FFF2-40B4-BE49-F238E27FC236}">
                <a16:creationId xmlns:a16="http://schemas.microsoft.com/office/drawing/2014/main" id="{A1EFE6CD-29F2-1B46-881E-69DBF4DF3ED4}"/>
              </a:ext>
            </a:extLst>
          </p:cNvPr>
          <p:cNvSpPr>
            <a:spLocks noGrp="1"/>
          </p:cNvSpPr>
          <p:nvPr>
            <p:ph type="sldNum" sz="quarter" idx="12"/>
          </p:nvPr>
        </p:nvSpPr>
        <p:spPr/>
        <p:txBody>
          <a:bodyPr/>
          <a:lstStyle/>
          <a:p>
            <a:fld id="{330EA680-D336-4FF7-8B7A-9848BB0A1C32}" type="slidenum">
              <a:rPr lang="en-US" smtClean="0"/>
              <a:t>6</a:t>
            </a:fld>
            <a:endParaRPr lang="en-US"/>
          </a:p>
        </p:txBody>
      </p:sp>
      <p:pic>
        <p:nvPicPr>
          <p:cNvPr id="5" name="Picture 4">
            <a:extLst>
              <a:ext uri="{FF2B5EF4-FFF2-40B4-BE49-F238E27FC236}">
                <a16:creationId xmlns:a16="http://schemas.microsoft.com/office/drawing/2014/main" id="{B7633E3A-90ED-4B4E-96BD-AF41F0DA8129}"/>
              </a:ext>
            </a:extLst>
          </p:cNvPr>
          <p:cNvPicPr>
            <a:picLocks noChangeAspect="1"/>
          </p:cNvPicPr>
          <p:nvPr/>
        </p:nvPicPr>
        <p:blipFill>
          <a:blip r:embed="rId4"/>
          <a:stretch>
            <a:fillRect/>
          </a:stretch>
        </p:blipFill>
        <p:spPr>
          <a:xfrm>
            <a:off x="197654" y="1345976"/>
            <a:ext cx="5949503" cy="4558015"/>
          </a:xfrm>
          <a:prstGeom prst="rect">
            <a:avLst/>
          </a:prstGeom>
        </p:spPr>
      </p:pic>
    </p:spTree>
    <p:extLst>
      <p:ext uri="{BB962C8B-B14F-4D97-AF65-F5344CB8AC3E}">
        <p14:creationId xmlns:p14="http://schemas.microsoft.com/office/powerpoint/2010/main" val="234738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2CC30-21CD-4693-8ADF-0E84E43E6910}"/>
              </a:ext>
            </a:extLst>
          </p:cNvPr>
          <p:cNvSpPr>
            <a:spLocks noGrp="1"/>
          </p:cNvSpPr>
          <p:nvPr>
            <p:ph type="title"/>
          </p:nvPr>
        </p:nvSpPr>
        <p:spPr>
          <a:xfrm>
            <a:off x="1224455" y="72162"/>
            <a:ext cx="10767848" cy="744583"/>
          </a:xfrm>
        </p:spPr>
        <p:txBody>
          <a:bodyPr>
            <a:normAutofit/>
          </a:bodyPr>
          <a:lstStyle/>
          <a:p>
            <a:r>
              <a:rPr lang="en-US" sz="1800" b="1" dirty="0">
                <a:solidFill>
                  <a:schemeClr val="accent1">
                    <a:lumMod val="50000"/>
                  </a:schemeClr>
                </a:solidFill>
                <a:latin typeface="Arial"/>
                <a:cs typeface="Arial"/>
              </a:rPr>
              <a:t>Ensuring the sustainability of the Savings and Investment Industry for growth </a:t>
            </a:r>
            <a:br>
              <a:rPr lang="en-US" sz="1800" b="1" dirty="0">
                <a:solidFill>
                  <a:schemeClr val="accent1">
                    <a:lumMod val="50000"/>
                  </a:schemeClr>
                </a:solidFill>
                <a:latin typeface="Arial"/>
                <a:cs typeface="Arial"/>
              </a:rPr>
            </a:br>
            <a:endParaRPr lang="en-US" sz="1800" b="1" dirty="0">
              <a:solidFill>
                <a:schemeClr val="accent1">
                  <a:lumMod val="50000"/>
                </a:schemeClr>
              </a:solidFill>
              <a:latin typeface="Arial"/>
              <a:cs typeface="Arial"/>
            </a:endParaRPr>
          </a:p>
        </p:txBody>
      </p:sp>
      <p:sp>
        <p:nvSpPr>
          <p:cNvPr id="4" name="Content Placeholder 3">
            <a:extLst>
              <a:ext uri="{FF2B5EF4-FFF2-40B4-BE49-F238E27FC236}">
                <a16:creationId xmlns:a16="http://schemas.microsoft.com/office/drawing/2014/main" id="{06CD33B3-B671-43C6-8AA8-F2C25AE112C1}"/>
              </a:ext>
            </a:extLst>
          </p:cNvPr>
          <p:cNvSpPr>
            <a:spLocks noGrp="1"/>
          </p:cNvSpPr>
          <p:nvPr>
            <p:ph idx="1"/>
          </p:nvPr>
        </p:nvSpPr>
        <p:spPr>
          <a:xfrm>
            <a:off x="591620" y="1078394"/>
            <a:ext cx="10515600" cy="4952536"/>
          </a:xfrm>
        </p:spPr>
        <p:txBody>
          <a:bodyPr>
            <a:normAutofit/>
          </a:bodyPr>
          <a:lstStyle/>
          <a:p>
            <a:pPr>
              <a:buFont typeface="Wingdings" pitchFamily="2" charset="2"/>
              <a:buChar char="v"/>
            </a:pPr>
            <a:r>
              <a:rPr lang="en-GB" sz="1800" dirty="0"/>
              <a:t>Asset allocation should be in the best interest of the saver (best returns)</a:t>
            </a:r>
          </a:p>
          <a:p>
            <a:pPr>
              <a:buFont typeface="Wingdings" pitchFamily="2" charset="2"/>
              <a:buChar char="v"/>
            </a:pPr>
            <a:r>
              <a:rPr lang="en-GB" sz="1800" dirty="0"/>
              <a:t>Stark disparity between the sizes of the savings pool and local stock market capitalisation in Namibia </a:t>
            </a:r>
            <a:endParaRPr lang="en-NA" sz="1800" dirty="0"/>
          </a:p>
          <a:p>
            <a:pPr marL="0" indent="0">
              <a:buNone/>
            </a:pPr>
            <a:endParaRPr lang="en-US" sz="1800" dirty="0"/>
          </a:p>
          <a:p>
            <a:pPr marL="0" indent="0">
              <a:buNone/>
            </a:pPr>
            <a:endParaRPr lang="en-NA" sz="1800" dirty="0"/>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11FC70BC-5F7C-964B-8036-3D1F7F0F59AC}"/>
              </a:ext>
            </a:extLst>
          </p:cNvPr>
          <p:cNvSpPr>
            <a:spLocks noGrp="1"/>
          </p:cNvSpPr>
          <p:nvPr>
            <p:ph type="sldNum" sz="quarter" idx="12"/>
          </p:nvPr>
        </p:nvSpPr>
        <p:spPr/>
        <p:txBody>
          <a:bodyPr/>
          <a:lstStyle/>
          <a:p>
            <a:fld id="{330EA680-D336-4FF7-8B7A-9848BB0A1C32}" type="slidenum">
              <a:rPr lang="en-US" smtClean="0"/>
              <a:t>7</a:t>
            </a:fld>
            <a:endParaRPr lang="en-US"/>
          </a:p>
        </p:txBody>
      </p:sp>
      <p:pic>
        <p:nvPicPr>
          <p:cNvPr id="3" name="Picture 2">
            <a:extLst>
              <a:ext uri="{FF2B5EF4-FFF2-40B4-BE49-F238E27FC236}">
                <a16:creationId xmlns:a16="http://schemas.microsoft.com/office/drawing/2014/main" id="{8BF51452-A828-1C46-A0D5-40637DB765C9}"/>
              </a:ext>
            </a:extLst>
          </p:cNvPr>
          <p:cNvPicPr>
            <a:picLocks noChangeAspect="1"/>
          </p:cNvPicPr>
          <p:nvPr/>
        </p:nvPicPr>
        <p:blipFill>
          <a:blip r:embed="rId4"/>
          <a:stretch>
            <a:fillRect/>
          </a:stretch>
        </p:blipFill>
        <p:spPr>
          <a:xfrm>
            <a:off x="838200" y="1828859"/>
            <a:ext cx="6217518" cy="4527491"/>
          </a:xfrm>
          <a:prstGeom prst="rect">
            <a:avLst/>
          </a:prstGeom>
        </p:spPr>
      </p:pic>
    </p:spTree>
    <p:extLst>
      <p:ext uri="{BB962C8B-B14F-4D97-AF65-F5344CB8AC3E}">
        <p14:creationId xmlns:p14="http://schemas.microsoft.com/office/powerpoint/2010/main" val="4235173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2CC30-21CD-4693-8ADF-0E84E43E6910}"/>
              </a:ext>
            </a:extLst>
          </p:cNvPr>
          <p:cNvSpPr>
            <a:spLocks noGrp="1"/>
          </p:cNvSpPr>
          <p:nvPr>
            <p:ph type="title"/>
          </p:nvPr>
        </p:nvSpPr>
        <p:spPr>
          <a:xfrm>
            <a:off x="1224455" y="72162"/>
            <a:ext cx="10767848" cy="744583"/>
          </a:xfrm>
        </p:spPr>
        <p:txBody>
          <a:bodyPr>
            <a:normAutofit/>
          </a:bodyPr>
          <a:lstStyle/>
          <a:p>
            <a:r>
              <a:rPr lang="en-US" sz="1800" b="1" dirty="0">
                <a:solidFill>
                  <a:schemeClr val="accent1">
                    <a:lumMod val="50000"/>
                  </a:schemeClr>
                </a:solidFill>
                <a:latin typeface="Arial"/>
                <a:cs typeface="Arial"/>
              </a:rPr>
              <a:t>Ensuring the sustainability of the Savings and Investment Industry for growth </a:t>
            </a:r>
            <a:br>
              <a:rPr lang="en-US" sz="1800" b="1" dirty="0">
                <a:solidFill>
                  <a:schemeClr val="accent1">
                    <a:lumMod val="50000"/>
                  </a:schemeClr>
                </a:solidFill>
                <a:latin typeface="Arial"/>
                <a:cs typeface="Arial"/>
              </a:rPr>
            </a:br>
            <a:endParaRPr lang="en-US" sz="1800" b="1" dirty="0">
              <a:solidFill>
                <a:schemeClr val="accent1">
                  <a:lumMod val="50000"/>
                </a:schemeClr>
              </a:solidFill>
              <a:latin typeface="Arial"/>
              <a:cs typeface="Arial"/>
            </a:endParaRPr>
          </a:p>
        </p:txBody>
      </p:sp>
      <p:sp>
        <p:nvSpPr>
          <p:cNvPr id="4" name="Content Placeholder 3">
            <a:extLst>
              <a:ext uri="{FF2B5EF4-FFF2-40B4-BE49-F238E27FC236}">
                <a16:creationId xmlns:a16="http://schemas.microsoft.com/office/drawing/2014/main" id="{06CD33B3-B671-43C6-8AA8-F2C25AE112C1}"/>
              </a:ext>
            </a:extLst>
          </p:cNvPr>
          <p:cNvSpPr>
            <a:spLocks noGrp="1"/>
          </p:cNvSpPr>
          <p:nvPr>
            <p:ph idx="1"/>
          </p:nvPr>
        </p:nvSpPr>
        <p:spPr>
          <a:xfrm>
            <a:off x="199697" y="816745"/>
            <a:ext cx="10515600" cy="4952536"/>
          </a:xfrm>
        </p:spPr>
        <p:txBody>
          <a:bodyPr>
            <a:normAutofit/>
          </a:bodyPr>
          <a:lstStyle/>
          <a:p>
            <a:pPr>
              <a:buFont typeface="Wingdings" pitchFamily="2" charset="2"/>
              <a:buChar char="v"/>
            </a:pPr>
            <a:r>
              <a:rPr lang="en-US" sz="1800" dirty="0"/>
              <a:t>Decline in spreads on the Namibian 10-year government bond yield over its South African counterparts’ bond yield since 2018, when Namibian pension funds were required to fully comply with the 45% local asset requirement.</a:t>
            </a:r>
          </a:p>
          <a:p>
            <a:pPr>
              <a:buFont typeface="Wingdings" pitchFamily="2" charset="2"/>
              <a:buChar char="v"/>
            </a:pPr>
            <a:r>
              <a:rPr lang="en-US" sz="1800" dirty="0"/>
              <a:t>Future bond auctions may be met with wanning demand</a:t>
            </a:r>
          </a:p>
          <a:p>
            <a:pPr marL="0" indent="0">
              <a:buNone/>
            </a:pPr>
            <a:endParaRPr lang="en-NA" sz="1800" dirty="0"/>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11FC70BC-5F7C-964B-8036-3D1F7F0F59AC}"/>
              </a:ext>
            </a:extLst>
          </p:cNvPr>
          <p:cNvSpPr>
            <a:spLocks noGrp="1"/>
          </p:cNvSpPr>
          <p:nvPr>
            <p:ph type="sldNum" sz="quarter" idx="12"/>
          </p:nvPr>
        </p:nvSpPr>
        <p:spPr/>
        <p:txBody>
          <a:bodyPr/>
          <a:lstStyle/>
          <a:p>
            <a:fld id="{330EA680-D336-4FF7-8B7A-9848BB0A1C32}" type="slidenum">
              <a:rPr lang="en-US" smtClean="0"/>
              <a:t>8</a:t>
            </a:fld>
            <a:endParaRPr lang="en-US"/>
          </a:p>
        </p:txBody>
      </p:sp>
      <p:pic>
        <p:nvPicPr>
          <p:cNvPr id="5" name="Picture 4">
            <a:extLst>
              <a:ext uri="{FF2B5EF4-FFF2-40B4-BE49-F238E27FC236}">
                <a16:creationId xmlns:a16="http://schemas.microsoft.com/office/drawing/2014/main" id="{6E224869-A968-C74A-84A1-B98F96E49E5A}"/>
              </a:ext>
            </a:extLst>
          </p:cNvPr>
          <p:cNvPicPr>
            <a:picLocks noChangeAspect="1"/>
          </p:cNvPicPr>
          <p:nvPr/>
        </p:nvPicPr>
        <p:blipFill>
          <a:blip r:embed="rId4"/>
          <a:stretch>
            <a:fillRect/>
          </a:stretch>
        </p:blipFill>
        <p:spPr>
          <a:xfrm>
            <a:off x="472440" y="2052021"/>
            <a:ext cx="6714018" cy="4304329"/>
          </a:xfrm>
          <a:prstGeom prst="rect">
            <a:avLst/>
          </a:prstGeom>
        </p:spPr>
      </p:pic>
    </p:spTree>
    <p:extLst>
      <p:ext uri="{BB962C8B-B14F-4D97-AF65-F5344CB8AC3E}">
        <p14:creationId xmlns:p14="http://schemas.microsoft.com/office/powerpoint/2010/main" val="3535139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2CC30-21CD-4693-8ADF-0E84E43E6910}"/>
              </a:ext>
            </a:extLst>
          </p:cNvPr>
          <p:cNvSpPr>
            <a:spLocks noGrp="1"/>
          </p:cNvSpPr>
          <p:nvPr>
            <p:ph type="title"/>
          </p:nvPr>
        </p:nvSpPr>
        <p:spPr>
          <a:xfrm>
            <a:off x="1224455" y="72162"/>
            <a:ext cx="10767848" cy="744583"/>
          </a:xfrm>
        </p:spPr>
        <p:txBody>
          <a:bodyPr>
            <a:normAutofit/>
          </a:bodyPr>
          <a:lstStyle/>
          <a:p>
            <a:r>
              <a:rPr lang="en-US" sz="1800" b="1" dirty="0">
                <a:solidFill>
                  <a:schemeClr val="accent1">
                    <a:lumMod val="50000"/>
                  </a:schemeClr>
                </a:solidFill>
                <a:latin typeface="Arial"/>
                <a:cs typeface="Arial"/>
              </a:rPr>
              <a:t>Ensuring the sustainability of the Savings and Investment Industry for growth </a:t>
            </a:r>
            <a:br>
              <a:rPr lang="en-US" sz="1800" b="1" dirty="0">
                <a:solidFill>
                  <a:schemeClr val="accent1">
                    <a:lumMod val="50000"/>
                  </a:schemeClr>
                </a:solidFill>
                <a:latin typeface="Arial"/>
                <a:cs typeface="Arial"/>
              </a:rPr>
            </a:br>
            <a:endParaRPr lang="en-US" sz="1800" b="1" dirty="0">
              <a:solidFill>
                <a:schemeClr val="accent1">
                  <a:lumMod val="50000"/>
                </a:schemeClr>
              </a:solidFill>
              <a:latin typeface="Arial"/>
              <a:cs typeface="Arial"/>
            </a:endParaRPr>
          </a:p>
        </p:txBody>
      </p:sp>
      <p:sp>
        <p:nvSpPr>
          <p:cNvPr id="4" name="Content Placeholder 3">
            <a:extLst>
              <a:ext uri="{FF2B5EF4-FFF2-40B4-BE49-F238E27FC236}">
                <a16:creationId xmlns:a16="http://schemas.microsoft.com/office/drawing/2014/main" id="{06CD33B3-B671-43C6-8AA8-F2C25AE112C1}"/>
              </a:ext>
            </a:extLst>
          </p:cNvPr>
          <p:cNvSpPr>
            <a:spLocks noGrp="1"/>
          </p:cNvSpPr>
          <p:nvPr>
            <p:ph idx="1"/>
          </p:nvPr>
        </p:nvSpPr>
        <p:spPr>
          <a:xfrm>
            <a:off x="279648" y="816745"/>
            <a:ext cx="10515600" cy="4952536"/>
          </a:xfrm>
        </p:spPr>
        <p:txBody>
          <a:bodyPr>
            <a:normAutofit/>
          </a:bodyPr>
          <a:lstStyle/>
          <a:p>
            <a:pPr marL="0" indent="0">
              <a:buNone/>
            </a:pPr>
            <a:r>
              <a:rPr lang="en-GB" sz="1800" dirty="0"/>
              <a:t>Our role</a:t>
            </a:r>
          </a:p>
          <a:p>
            <a:pPr>
              <a:buFont typeface="Wingdings" pitchFamily="2" charset="2"/>
              <a:buChar char="v"/>
            </a:pPr>
            <a:r>
              <a:rPr lang="en-GB" sz="1800" dirty="0"/>
              <a:t>Engagements with the Ministry of Finance on a wide range of issues, particularly:</a:t>
            </a:r>
          </a:p>
          <a:p>
            <a:pPr lvl="1">
              <a:buFont typeface="Wingdings" pitchFamily="2" charset="2"/>
              <a:buChar char="v"/>
            </a:pPr>
            <a:r>
              <a:rPr lang="en-GB" sz="1400" dirty="0" err="1"/>
              <a:t>NaSIA</a:t>
            </a:r>
            <a:r>
              <a:rPr lang="en-GB" sz="1400" dirty="0"/>
              <a:t> submission to propose amendments to the income tax act, 1981, in relation to income levels payable on living annuities as well as other retirement related concerns (submitted on 23 </a:t>
            </a:r>
            <a:r>
              <a:rPr lang="en-GB" sz="1400" dirty="0" err="1"/>
              <a:t>october</a:t>
            </a:r>
            <a:r>
              <a:rPr lang="en-GB" sz="1400" dirty="0"/>
              <a:t> 2020); </a:t>
            </a:r>
          </a:p>
          <a:p>
            <a:pPr lvl="2">
              <a:buFont typeface="Wingdings" pitchFamily="2" charset="2"/>
              <a:buChar char="v"/>
            </a:pPr>
            <a:r>
              <a:rPr lang="en-GB" sz="1000" dirty="0" err="1">
                <a:solidFill>
                  <a:srgbClr val="0070C0"/>
                </a:solidFill>
              </a:rPr>
              <a:t>NaSIA</a:t>
            </a:r>
            <a:r>
              <a:rPr lang="en-GB" sz="1000" dirty="0">
                <a:solidFill>
                  <a:srgbClr val="0070C0"/>
                </a:solidFill>
              </a:rPr>
              <a:t> welcomes the announcement by the Minister of Finance, Hon. </a:t>
            </a:r>
            <a:r>
              <a:rPr lang="en-GB" sz="1000" dirty="0" err="1">
                <a:solidFill>
                  <a:srgbClr val="0070C0"/>
                </a:solidFill>
              </a:rPr>
              <a:t>Ipumbu</a:t>
            </a:r>
            <a:r>
              <a:rPr lang="en-GB" sz="1000" dirty="0">
                <a:solidFill>
                  <a:srgbClr val="0070C0"/>
                </a:solidFill>
              </a:rPr>
              <a:t> </a:t>
            </a:r>
            <a:r>
              <a:rPr lang="en-GB" sz="1000" dirty="0" err="1">
                <a:solidFill>
                  <a:srgbClr val="0070C0"/>
                </a:solidFill>
              </a:rPr>
              <a:t>Shiimi</a:t>
            </a:r>
            <a:r>
              <a:rPr lang="en-GB" sz="1000" dirty="0">
                <a:solidFill>
                  <a:srgbClr val="0070C0"/>
                </a:solidFill>
              </a:rPr>
              <a:t>, during his budget speech on 17 March 2021, to increase the deductibility of pension fund and educational policies contributions from the current N$40,000 to a maximum of N$150,000, in order to encourage savings for retirement purpose. Special mention of </a:t>
            </a:r>
            <a:r>
              <a:rPr lang="en-GB" sz="1000" dirty="0" err="1">
                <a:solidFill>
                  <a:srgbClr val="0070C0"/>
                </a:solidFill>
              </a:rPr>
              <a:t>NaSIA</a:t>
            </a:r>
            <a:r>
              <a:rPr lang="en-GB" sz="1000" dirty="0">
                <a:solidFill>
                  <a:srgbClr val="0070C0"/>
                </a:solidFill>
              </a:rPr>
              <a:t> was made. </a:t>
            </a:r>
            <a:r>
              <a:rPr lang="en-GB" sz="1000" dirty="0" err="1">
                <a:solidFill>
                  <a:srgbClr val="0070C0"/>
                </a:solidFill>
              </a:rPr>
              <a:t>NaSIA</a:t>
            </a:r>
            <a:r>
              <a:rPr lang="en-GB" sz="1000" dirty="0">
                <a:solidFill>
                  <a:srgbClr val="0070C0"/>
                </a:solidFill>
              </a:rPr>
              <a:t> is currently working with the ministry of finance to implement this change. </a:t>
            </a:r>
          </a:p>
          <a:p>
            <a:pPr lvl="2">
              <a:buFont typeface="Wingdings" pitchFamily="2" charset="2"/>
              <a:buChar char="v"/>
            </a:pPr>
            <a:endParaRPr lang="en-GB" sz="1000" dirty="0"/>
          </a:p>
          <a:p>
            <a:pPr lvl="1">
              <a:buFont typeface="Wingdings" pitchFamily="2" charset="2"/>
              <a:buChar char="v"/>
            </a:pPr>
            <a:r>
              <a:rPr lang="en-GB" sz="1400" dirty="0" err="1"/>
              <a:t>NaSIA</a:t>
            </a:r>
            <a:r>
              <a:rPr lang="en-GB" sz="1400" dirty="0"/>
              <a:t> submission on the proposed amendments to the value added tax act to introduce 15% VAT on Asset Management Fees (submitted on 10 September 2021)</a:t>
            </a:r>
          </a:p>
          <a:p>
            <a:pPr lvl="2">
              <a:buFont typeface="Wingdings" pitchFamily="2" charset="2"/>
              <a:buChar char="v"/>
            </a:pPr>
            <a:r>
              <a:rPr lang="en-GB" sz="1000" dirty="0">
                <a:solidFill>
                  <a:srgbClr val="0070C0"/>
                </a:solidFill>
              </a:rPr>
              <a:t>Justification to “level playing field” not sufficient;</a:t>
            </a:r>
          </a:p>
          <a:p>
            <a:pPr lvl="2">
              <a:buFont typeface="Wingdings" pitchFamily="2" charset="2"/>
              <a:buChar char="v"/>
            </a:pPr>
            <a:r>
              <a:rPr lang="en-GB" sz="1000" dirty="0">
                <a:solidFill>
                  <a:srgbClr val="0070C0"/>
                </a:solidFill>
              </a:rPr>
              <a:t>Impact on returns;</a:t>
            </a:r>
          </a:p>
          <a:p>
            <a:pPr lvl="2">
              <a:buFont typeface="Wingdings" pitchFamily="2" charset="2"/>
              <a:buChar char="v"/>
            </a:pPr>
            <a:r>
              <a:rPr lang="en-GB" sz="1000" dirty="0">
                <a:solidFill>
                  <a:srgbClr val="0070C0"/>
                </a:solidFill>
              </a:rPr>
              <a:t>Unlisted Asset Managers are compelled by law to invest in the country whereas Listed Asset Managers have the freedom (discretion) to invest outside the country subject to the specific mandate of client.</a:t>
            </a:r>
          </a:p>
          <a:p>
            <a:pPr lvl="2">
              <a:buFont typeface="Wingdings" pitchFamily="2" charset="2"/>
              <a:buChar char="v"/>
            </a:pPr>
            <a:endParaRPr lang="en-GB" sz="1000" dirty="0"/>
          </a:p>
          <a:p>
            <a:pPr lvl="1">
              <a:buFont typeface="Wingdings" pitchFamily="2" charset="2"/>
              <a:buChar char="v"/>
            </a:pPr>
            <a:r>
              <a:rPr lang="en-GB" sz="1400" dirty="0"/>
              <a:t> </a:t>
            </a:r>
            <a:r>
              <a:rPr lang="en-GB" sz="1400" dirty="0" err="1"/>
              <a:t>NaSIA</a:t>
            </a:r>
            <a:r>
              <a:rPr lang="en-GB" sz="1400" dirty="0"/>
              <a:t> Advisory Note on Asset Allocation (submitted on 13 October 2021)</a:t>
            </a:r>
          </a:p>
          <a:p>
            <a:pPr lvl="2">
              <a:buFont typeface="Wingdings" pitchFamily="2" charset="2"/>
              <a:buChar char="v"/>
            </a:pPr>
            <a:r>
              <a:rPr lang="en-GB" sz="1000" dirty="0">
                <a:solidFill>
                  <a:srgbClr val="0070C0"/>
                </a:solidFill>
              </a:rPr>
              <a:t>Allow professional capital allocators the flexibility to structure their portfolio in the best interest of the investors/savers ;</a:t>
            </a:r>
          </a:p>
          <a:p>
            <a:pPr lvl="2">
              <a:buFont typeface="Wingdings" pitchFamily="2" charset="2"/>
              <a:buChar char="v"/>
            </a:pPr>
            <a:r>
              <a:rPr lang="en-GB" sz="1000" dirty="0">
                <a:solidFill>
                  <a:srgbClr val="0070C0"/>
                </a:solidFill>
              </a:rPr>
              <a:t>Improve diversification options within the market: Encourage local entities to list through various incentives (tax and otherwise) and list viable Public Enterprises where suitable; </a:t>
            </a:r>
          </a:p>
          <a:p>
            <a:pPr lvl="2">
              <a:buFont typeface="Wingdings" pitchFamily="2" charset="2"/>
              <a:buChar char="v"/>
            </a:pPr>
            <a:r>
              <a:rPr lang="en-GB" sz="1000" dirty="0">
                <a:solidFill>
                  <a:srgbClr val="0070C0"/>
                </a:solidFill>
              </a:rPr>
              <a:t>Encourage foreign capital to flow into the Namibian local currency debt space by fast tracking the implementation of the CSD (digital trading and settlement of bonds).</a:t>
            </a:r>
          </a:p>
          <a:p>
            <a:pPr lvl="2">
              <a:buFont typeface="Wingdings" pitchFamily="2" charset="2"/>
              <a:buChar char="v"/>
            </a:pPr>
            <a:endParaRPr lang="en-GB" sz="1000" dirty="0"/>
          </a:p>
          <a:p>
            <a:pPr lvl="1">
              <a:buFont typeface="Wingdings" pitchFamily="2" charset="2"/>
              <a:buChar char="v"/>
            </a:pPr>
            <a:r>
              <a:rPr lang="en-GB" sz="1400" dirty="0" err="1"/>
              <a:t>Nasia</a:t>
            </a:r>
            <a:r>
              <a:rPr lang="en-GB" sz="1400" dirty="0"/>
              <a:t> advisory note on the economy (submitted on 12 </a:t>
            </a:r>
            <a:r>
              <a:rPr lang="en-GB" sz="1400" dirty="0" err="1"/>
              <a:t>november</a:t>
            </a:r>
            <a:r>
              <a:rPr lang="en-GB" sz="1400" dirty="0"/>
              <a:t> 2020):</a:t>
            </a:r>
          </a:p>
          <a:p>
            <a:pPr lvl="2">
              <a:buFont typeface="Wingdings" pitchFamily="2" charset="2"/>
              <a:buChar char="v"/>
            </a:pPr>
            <a:r>
              <a:rPr lang="en-GB" sz="1000" dirty="0">
                <a:solidFill>
                  <a:srgbClr val="0070C0"/>
                </a:solidFill>
              </a:rPr>
              <a:t>Public Service wage bill</a:t>
            </a:r>
          </a:p>
          <a:p>
            <a:pPr lvl="2">
              <a:buFont typeface="Wingdings" pitchFamily="2" charset="2"/>
              <a:buChar char="v"/>
            </a:pPr>
            <a:r>
              <a:rPr lang="en-GB" sz="1000" dirty="0">
                <a:solidFill>
                  <a:srgbClr val="0070C0"/>
                </a:solidFill>
              </a:rPr>
              <a:t>PSEMAS</a:t>
            </a:r>
          </a:p>
          <a:p>
            <a:pPr lvl="1">
              <a:buFont typeface="Wingdings" pitchFamily="2" charset="2"/>
              <a:buChar char="v"/>
            </a:pPr>
            <a:endParaRPr lang="en-GB" sz="1400" dirty="0"/>
          </a:p>
          <a:p>
            <a:pPr lvl="1">
              <a:buFont typeface="Wingdings" pitchFamily="2" charset="2"/>
              <a:buChar char="v"/>
            </a:pPr>
            <a:endParaRPr lang="en-GB" sz="1400" dirty="0"/>
          </a:p>
          <a:p>
            <a:pPr marL="0" indent="0">
              <a:buNone/>
            </a:pPr>
            <a:endParaRPr lang="en-US" sz="1800" dirty="0"/>
          </a:p>
          <a:p>
            <a:pPr marL="0" indent="0">
              <a:buNone/>
            </a:pPr>
            <a:endParaRPr lang="en-NA" sz="1800" dirty="0"/>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11FC70BC-5F7C-964B-8036-3D1F7F0F59AC}"/>
              </a:ext>
            </a:extLst>
          </p:cNvPr>
          <p:cNvSpPr>
            <a:spLocks noGrp="1"/>
          </p:cNvSpPr>
          <p:nvPr>
            <p:ph type="sldNum" sz="quarter" idx="12"/>
          </p:nvPr>
        </p:nvSpPr>
        <p:spPr/>
        <p:txBody>
          <a:bodyPr/>
          <a:lstStyle/>
          <a:p>
            <a:fld id="{330EA680-D336-4FF7-8B7A-9848BB0A1C32}" type="slidenum">
              <a:rPr lang="en-US" smtClean="0"/>
              <a:t>9</a:t>
            </a:fld>
            <a:endParaRPr lang="en-US"/>
          </a:p>
        </p:txBody>
      </p:sp>
    </p:spTree>
    <p:extLst>
      <p:ext uri="{BB962C8B-B14F-4D97-AF65-F5344CB8AC3E}">
        <p14:creationId xmlns:p14="http://schemas.microsoft.com/office/powerpoint/2010/main" val="357863637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4293</TotalTime>
  <Words>1175</Words>
  <Application>Microsoft Macintosh PowerPoint</Application>
  <PresentationFormat>Widescreen</PresentationFormat>
  <Paragraphs>167</Paragraphs>
  <Slides>15</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Wingdings</vt:lpstr>
      <vt:lpstr>office theme</vt:lpstr>
      <vt:lpstr>PowerPoint Presentation</vt:lpstr>
      <vt:lpstr>Content</vt:lpstr>
      <vt:lpstr>About NaSIA</vt:lpstr>
      <vt:lpstr>Members</vt:lpstr>
      <vt:lpstr>The Savings and Investment Industry, an overview </vt:lpstr>
      <vt:lpstr>The Savings and Investment Industry, an overview </vt:lpstr>
      <vt:lpstr>Ensuring the sustainability of the Savings and Investment Industry for growth  </vt:lpstr>
      <vt:lpstr>Ensuring the sustainability of the Savings and Investment Industry for growth  </vt:lpstr>
      <vt:lpstr>Ensuring the sustainability of the Savings and Investment Industry for growth  </vt:lpstr>
      <vt:lpstr>Ensuring the sustainability of the Savings and Investment Industry for growth  </vt:lpstr>
      <vt:lpstr>Vaccines for Hope Financial Summary</vt:lpstr>
      <vt:lpstr>Vaccines for Hope Summary of recent initiatives</vt:lpstr>
      <vt:lpstr>Vaccines for Hope Vaccine statistics</vt:lpstr>
      <vt:lpstr>Conclusion</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Board Meeting CEO Slides</dc:title>
  <dc:creator>Jason Hailonga</dc:creator>
  <cp:lastModifiedBy>Jason Hailonga</cp:lastModifiedBy>
  <cp:revision>70</cp:revision>
  <dcterms:created xsi:type="dcterms:W3CDTF">2020-11-02T14:00:32Z</dcterms:created>
  <dcterms:modified xsi:type="dcterms:W3CDTF">2021-10-27T06:46:41Z</dcterms:modified>
</cp:coreProperties>
</file>